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60" r:id="rId1"/>
    <p:sldMasterId id="2147483779" r:id="rId2"/>
    <p:sldMasterId id="2147483758" r:id="rId3"/>
  </p:sldMasterIdLst>
  <p:notesMasterIdLst>
    <p:notesMasterId r:id="rId59"/>
  </p:notesMasterIdLst>
  <p:handoutMasterIdLst>
    <p:handoutMasterId r:id="rId60"/>
  </p:handoutMasterIdLst>
  <p:sldIdLst>
    <p:sldId id="368" r:id="rId4"/>
    <p:sldId id="308" r:id="rId5"/>
    <p:sldId id="361" r:id="rId6"/>
    <p:sldId id="309" r:id="rId7"/>
    <p:sldId id="310" r:id="rId8"/>
    <p:sldId id="311" r:id="rId9"/>
    <p:sldId id="362" r:id="rId10"/>
    <p:sldId id="364" r:id="rId11"/>
    <p:sldId id="356" r:id="rId12"/>
    <p:sldId id="363" r:id="rId13"/>
    <p:sldId id="313" r:id="rId14"/>
    <p:sldId id="314" r:id="rId15"/>
    <p:sldId id="315" r:id="rId16"/>
    <p:sldId id="359" r:id="rId17"/>
    <p:sldId id="360" r:id="rId18"/>
    <p:sldId id="316" r:id="rId19"/>
    <p:sldId id="358" r:id="rId20"/>
    <p:sldId id="317" r:id="rId21"/>
    <p:sldId id="348" r:id="rId22"/>
    <p:sldId id="321" r:id="rId23"/>
    <p:sldId id="322" r:id="rId24"/>
    <p:sldId id="323" r:id="rId25"/>
    <p:sldId id="324" r:id="rId26"/>
    <p:sldId id="325" r:id="rId27"/>
    <p:sldId id="326" r:id="rId28"/>
    <p:sldId id="327" r:id="rId29"/>
    <p:sldId id="365" r:id="rId30"/>
    <p:sldId id="328" r:id="rId31"/>
    <p:sldId id="329" r:id="rId32"/>
    <p:sldId id="330" r:id="rId33"/>
    <p:sldId id="331" r:id="rId34"/>
    <p:sldId id="332" r:id="rId35"/>
    <p:sldId id="334" r:id="rId36"/>
    <p:sldId id="333" r:id="rId37"/>
    <p:sldId id="336" r:id="rId38"/>
    <p:sldId id="337" r:id="rId39"/>
    <p:sldId id="351" r:id="rId40"/>
    <p:sldId id="338" r:id="rId41"/>
    <p:sldId id="339" r:id="rId42"/>
    <p:sldId id="340" r:id="rId43"/>
    <p:sldId id="341" r:id="rId44"/>
    <p:sldId id="342" r:id="rId45"/>
    <p:sldId id="366" r:id="rId46"/>
    <p:sldId id="344" r:id="rId47"/>
    <p:sldId id="343" r:id="rId48"/>
    <p:sldId id="352" r:id="rId49"/>
    <p:sldId id="345" r:id="rId50"/>
    <p:sldId id="346" r:id="rId51"/>
    <p:sldId id="367" r:id="rId52"/>
    <p:sldId id="369" r:id="rId53"/>
    <p:sldId id="370" r:id="rId54"/>
    <p:sldId id="371" r:id="rId55"/>
    <p:sldId id="372" r:id="rId56"/>
    <p:sldId id="373" r:id="rId57"/>
    <p:sldId id="374" r:id="rId58"/>
  </p:sldIdLst>
  <p:sldSz cx="12188825" cy="6858000"/>
  <p:notesSz cx="6858000" cy="9144000"/>
  <p:embeddedFontLst>
    <p:embeddedFont>
      <p:font typeface="Segoe Condensed" pitchFamily="34" charset="0"/>
      <p:regular r:id="rId61"/>
      <p:bold r:id="rId62"/>
      <p:italic r:id="rId63"/>
      <p:boldItalic r:id="rId64"/>
    </p:embeddedFont>
    <p:embeddedFont>
      <p:font typeface="Segoe Light" pitchFamily="34" charset="0"/>
      <p:regular r:id="rId65"/>
      <p:italic r:id="rId66"/>
    </p:embeddedFont>
    <p:embeddedFont>
      <p:font typeface="Segoe UI" pitchFamily="34" charset="0"/>
      <p:regular r:id="rId67"/>
      <p:bold r:id="rId68"/>
      <p:italic r:id="rId69"/>
      <p:boldItalic r:id="rId70"/>
    </p:embeddedFont>
    <p:embeddedFont>
      <p:font typeface="Calibri" pitchFamily="34" charset="0"/>
      <p:regular r:id="rId71"/>
      <p:bold r:id="rId72"/>
      <p:italic r:id="rId73"/>
      <p:boldItalic r:id="rId74"/>
    </p:embeddedFont>
    <p:embeddedFont>
      <p:font typeface="Consolas" pitchFamily="49" charset="0"/>
      <p:regular r:id="rId75"/>
      <p:bold r:id="rId76"/>
      <p:italic r:id="rId77"/>
      <p:boldItalic r:id="rId78"/>
    </p:embeddedFont>
    <p:embeddedFont>
      <p:font typeface="Segoe" pitchFamily="34" charset="0"/>
      <p:regular r:id="rId79"/>
      <p:bold r:id="rId80"/>
      <p:italic r:id="rId81"/>
      <p:boldItalic r:id="rId82"/>
    </p:embeddedFont>
  </p:embeddedFontLst>
  <p:custDataLst>
    <p:tags r:id="rId83"/>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429A16"/>
    <a:srgbClr val="F8F57B"/>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3066" autoAdjust="0"/>
    <p:restoredTop sz="96625" autoAdjust="0"/>
  </p:normalViewPr>
  <p:slideViewPr>
    <p:cSldViewPr snapToGrid="0">
      <p:cViewPr varScale="1">
        <p:scale>
          <a:sx n="106" d="100"/>
          <a:sy n="106" d="100"/>
        </p:scale>
        <p:origin x="-810" y="-84"/>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81" d="100"/>
          <a:sy n="81" d="100"/>
        </p:scale>
        <p:origin x="-387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Professional Developers Conference </a:t>
            </a:r>
            <a:br>
              <a:rPr lang="en-US" dirty="0"/>
            </a:br>
            <a:r>
              <a:rPr lang="en-US" dirty="0"/>
              <a:t>PDC 2010</a:t>
            </a:r>
          </a:p>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5/19/2011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Professional Developers Conference </a:t>
            </a:r>
            <a:br>
              <a:rPr lang="en-US" dirty="0" smtClean="0"/>
            </a:br>
            <a:r>
              <a:rPr lang="en-US" dirty="0" smtClean="0"/>
              <a:t>PDC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5/19/2011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5/19/2011 12:54 PM</a:t>
            </a:fld>
            <a:endParaRPr lang="en-US" dirty="0">
              <a:solidFill>
                <a:prstClr val="black"/>
              </a:solidFill>
            </a:endParaRPr>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5/19/2011 12:54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5/19/2011 12:54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52</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5/19/2011 12:54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
        <p:nvSpPr>
          <p:cNvPr id="5" name="Header Placeholder 3"/>
          <p:cNvSpPr>
            <a:spLocks noGrp="1"/>
          </p:cNvSpPr>
          <p:nvPr>
            <p:ph type="hdr" sz="quarter"/>
          </p:nvPr>
        </p:nvSpPr>
        <p:spPr>
          <a:xfrm>
            <a:off x="0" y="0"/>
            <a:ext cx="2971800" cy="457200"/>
          </a:xfrm>
        </p:spPr>
        <p:txBody>
          <a:bodyPr/>
          <a:lstStyle/>
          <a:p>
            <a:r>
              <a:rPr lang="en-US" dirty="0" smtClean="0">
                <a:solidFill>
                  <a:prstClr val="black"/>
                </a:solidFill>
              </a:rPr>
              <a:t>Tech Ed North America 2010</a:t>
            </a:r>
            <a:endParaRPr lang="en-US" dirty="0">
              <a:solidFill>
                <a:prstClr val="black"/>
              </a:solidFil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solidFill>
                  <a:prstClr val="black"/>
                </a:solidFill>
              </a:rPr>
              <a:pPr/>
              <a:t>5/19/2011 12:54 PM</a:t>
            </a:fld>
            <a:endParaRPr lang="en-US" dirty="0">
              <a:solidFill>
                <a:prstClr val="black"/>
              </a:solidFill>
            </a:endParaRPr>
          </a:p>
        </p:txBody>
      </p:sp>
      <p:sp>
        <p:nvSpPr>
          <p:cNvPr id="7" name="Footer Placeholder 5"/>
          <p:cNvSpPr>
            <a:spLocks noGrp="1"/>
          </p:cNvSpPr>
          <p:nvPr>
            <p:ph type="ftr" sz="quarter" idx="4"/>
          </p:nvPr>
        </p:nvSpPr>
        <p:spPr>
          <a:xfrm>
            <a:off x="0" y="8685213"/>
            <a:ext cx="6172200" cy="457200"/>
          </a:xfrm>
        </p:spPr>
        <p:txBody>
          <a:bodyPr/>
          <a:lstStyle/>
          <a:p>
            <a:r>
              <a:rPr lang="en-US" dirty="0" smtClean="0">
                <a:solidFill>
                  <a:prstClr val="black"/>
                </a:solidFill>
              </a:rPr>
              <a:t>© 2010 Microsoft Corporation. All rights reserved. Microsoft, Windows, Windows Vista and other product names are or may be registered trademarks and/or trademarks in the U.S. and/or other countries.</a:t>
            </a:r>
          </a:p>
          <a:p>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p>
          <a:p>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5/19/2011 12:54 PM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215323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4238481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p:txBody>
      </p:sp>
      <p:sp>
        <p:nvSpPr>
          <p:cNvPr id="4" name="Slide Number Placeholder 3"/>
          <p:cNvSpPr>
            <a:spLocks noGrp="1"/>
          </p:cNvSpPr>
          <p:nvPr>
            <p:ph type="sldNum" sz="quarter" idx="10"/>
          </p:nvPr>
        </p:nvSpPr>
        <p:spPr/>
        <p:txBody>
          <a:bodyPr/>
          <a:lstStyle/>
          <a:p>
            <a:fld id="{9A0A7FA9-5633-4257-B063-EE43ACD2DFFB}" type="slidenum">
              <a:rPr lang="en-US" smtClean="0"/>
              <a:pPr/>
              <a:t>15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A0A57B-FB17-49E5-8F84-432FD1C7B5D1}" type="slidenum">
              <a:rPr lang="en-US" smtClean="0"/>
              <a:t>19</a:t>
            </a:fld>
            <a:endParaRPr lang="en-US"/>
          </a:p>
        </p:txBody>
      </p:sp>
    </p:spTree>
    <p:extLst>
      <p:ext uri="{BB962C8B-B14F-4D97-AF65-F5344CB8AC3E}">
        <p14:creationId xmlns:p14="http://schemas.microsoft.com/office/powerpoint/2010/main" val="406504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547579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A0A57B-FB17-49E5-8F84-432FD1C7B5D1}" type="slidenum">
              <a:rPr lang="en-US" smtClean="0"/>
              <a:t>25</a:t>
            </a:fld>
            <a:endParaRPr lang="en-US"/>
          </a:p>
        </p:txBody>
      </p:sp>
    </p:spTree>
    <p:extLst>
      <p:ext uri="{BB962C8B-B14F-4D97-AF65-F5344CB8AC3E}">
        <p14:creationId xmlns:p14="http://schemas.microsoft.com/office/powerpoint/2010/main" val="2374117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FBDEFB5-8A64-49D9-8BC9-12724DA5C8E4}" type="slidenum">
              <a:rPr lang="en-US" smtClean="0"/>
              <a:pPr/>
              <a:t>30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78291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623523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3621741" y="1644650"/>
            <a:ext cx="1810871" cy="568325"/>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9000"/>
                </a:srgbClr>
              </a:solidFill>
            </a:endParaRPr>
          </a:p>
        </p:txBody>
      </p:sp>
      <p:sp>
        <p:nvSpPr>
          <p:cNvPr id="2" name="Title 1"/>
          <p:cNvSpPr>
            <a:spLocks noGrp="1"/>
          </p:cNvSpPr>
          <p:nvPr>
            <p:ph type="ctrTitle" hasCustomPrompt="1"/>
          </p:nvPr>
        </p:nvSpPr>
        <p:spPr>
          <a:xfrm>
            <a:off x="969964" y="2265472"/>
            <a:ext cx="10242549" cy="1523497"/>
          </a:xfrm>
        </p:spPr>
        <p:txBody>
          <a:bodyPr anchor="ctr">
            <a:noAutofit/>
          </a:bodyPr>
          <a:lstStyle>
            <a:lvl1pPr>
              <a:lnSpc>
                <a:spcPct val="90000"/>
              </a:lnSpc>
              <a:defRPr sz="4800"/>
            </a:lvl1pPr>
          </a:lstStyle>
          <a:p>
            <a:r>
              <a:rPr lang="en-US" dirty="0" smtClean="0"/>
              <a:t>Title of Presentation</a:t>
            </a:r>
            <a:endParaRPr lang="en-US" dirty="0"/>
          </a:p>
        </p:txBody>
      </p:sp>
      <p:sp>
        <p:nvSpPr>
          <p:cNvPr id="3" name="Subtitle 2"/>
          <p:cNvSpPr>
            <a:spLocks noGrp="1"/>
          </p:cNvSpPr>
          <p:nvPr>
            <p:ph type="subTitle" idx="1" hasCustomPrompt="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Name</a:t>
            </a:r>
          </a:p>
          <a:p>
            <a:r>
              <a:rPr lang="en-US" dirty="0" smtClean="0"/>
              <a:t>Title</a:t>
            </a:r>
          </a:p>
          <a:p>
            <a:r>
              <a:rPr lang="en-US" dirty="0" smtClean="0"/>
              <a:t>Company</a:t>
            </a:r>
            <a:endParaRPr lang="en-US" dirty="0"/>
          </a:p>
        </p:txBody>
      </p:sp>
      <p:pic>
        <p:nvPicPr>
          <p:cNvPr id="10" name="Picture 3" descr="E:\Duotone_02.png"/>
          <p:cNvPicPr>
            <a:picLocks noChangeAspect="1" noChangeArrowheads="1"/>
          </p:cNvPicPr>
          <p:nvPr/>
        </p:nvPicPr>
        <p:blipFill rotWithShape="1">
          <a:blip r:embed="rId3">
            <a:extLst>
              <a:ext uri="{28A0092B-C50C-407E-A947-70E740481C1C}">
                <a14:useLocalDpi xmlns:a14="http://schemas.microsoft.com/office/drawing/2010/main" val="0"/>
              </a:ext>
            </a:extLst>
          </a:blip>
          <a:srcRect l="40613" t="78783" r="37784"/>
          <a:stretch/>
        </p:blipFill>
        <p:spPr bwMode="auto">
          <a:xfrm rot="10800000">
            <a:off x="5429248" y="1644647"/>
            <a:ext cx="1028700" cy="568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10" hasCustomPrompt="1"/>
          </p:nvPr>
        </p:nvSpPr>
        <p:spPr>
          <a:xfrm>
            <a:off x="3737368" y="1837299"/>
            <a:ext cx="2188302" cy="249299"/>
          </a:xfrm>
        </p:spPr>
        <p:txBody>
          <a:bodyPr/>
          <a:lstStyle>
            <a:lvl1pPr marL="0" indent="0">
              <a:buFont typeface="Arial" pitchFamily="34" charset="0"/>
              <a:buNone/>
              <a:defRPr sz="1800" b="0">
                <a:solidFill>
                  <a:srgbClr val="F09A1F"/>
                </a:solidFill>
              </a:defRPr>
            </a:lvl1pPr>
          </a:lstStyle>
          <a:p>
            <a:pPr lvl="0"/>
            <a:r>
              <a:rPr lang="en-US" dirty="0" smtClean="0"/>
              <a:t>Session Code</a:t>
            </a:r>
            <a:endParaRPr lang="en-US" dirty="0"/>
          </a:p>
        </p:txBody>
      </p:sp>
    </p:spTree>
    <p:extLst>
      <p:ext uri="{BB962C8B-B14F-4D97-AF65-F5344CB8AC3E}">
        <p14:creationId xmlns:p14="http://schemas.microsoft.com/office/powerpoint/2010/main" val="111224803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S Tag Slide">
    <p:spTree>
      <p:nvGrpSpPr>
        <p:cNvPr id="1" name=""/>
        <p:cNvGrpSpPr/>
        <p:nvPr/>
      </p:nvGrpSpPr>
      <p:grpSpPr>
        <a:xfrm>
          <a:off x="0" y="0"/>
          <a:ext cx="0" cy="0"/>
          <a:chOff x="0" y="0"/>
          <a:chExt cx="0" cy="0"/>
        </a:xfrm>
      </p:grpSpPr>
      <p:pic>
        <p:nvPicPr>
          <p:cNvPr id="12" name="Picture 3" descr="E:\Duotone_0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4297"/>
          <a:stretch/>
        </p:blipFill>
        <p:spPr bwMode="auto">
          <a:xfrm flipH="1">
            <a:off x="0" y="0"/>
            <a:ext cx="11668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p:cNvSpPr>
            <a:spLocks noGrp="1"/>
          </p:cNvSpPr>
          <p:nvPr>
            <p:ph type="pic" sz="quarter" idx="10"/>
          </p:nvPr>
        </p:nvSpPr>
        <p:spPr>
          <a:xfrm>
            <a:off x="6051430" y="1941978"/>
            <a:ext cx="4114800" cy="443199"/>
          </a:xfrm>
        </p:spPr>
        <p:txBody>
          <a:bodyPr/>
          <a:lstStyle>
            <a:lvl1pPr marL="0" indent="0" algn="ctr">
              <a:buFont typeface="Arial" pitchFamily="34" charset="0"/>
              <a:buNone/>
              <a:defRPr/>
            </a:lvl1pPr>
          </a:lstStyle>
          <a:p>
            <a:endParaRPr lang="en-US" dirty="0"/>
          </a:p>
        </p:txBody>
      </p:sp>
      <p:grpSp>
        <p:nvGrpSpPr>
          <p:cNvPr id="5" name="Group 4"/>
          <p:cNvGrpSpPr/>
          <p:nvPr userDrawn="1"/>
        </p:nvGrpSpPr>
        <p:grpSpPr>
          <a:xfrm>
            <a:off x="878542" y="5637071"/>
            <a:ext cx="2269288" cy="988240"/>
            <a:chOff x="8941983" y="3690298"/>
            <a:chExt cx="2594343" cy="1129797"/>
          </a:xfrm>
          <a:effectLst>
            <a:reflection blurRad="6350" stA="11000" endPos="15000" dist="101600" dir="5400000" sy="-100000" algn="bl" rotWithShape="0"/>
          </a:effectLst>
        </p:grpSpPr>
        <p:sp>
          <p:nvSpPr>
            <p:cNvPr id="6" name="Rectangle 5"/>
            <p:cNvSpPr/>
            <p:nvPr/>
          </p:nvSpPr>
          <p:spPr bwMode="auto">
            <a:xfrm>
              <a:off x="8941983" y="4426691"/>
              <a:ext cx="2594343" cy="3934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defTabSz="914061" fontAlgn="base">
                <a:spcBef>
                  <a:spcPct val="0"/>
                </a:spcBef>
                <a:spcAft>
                  <a:spcPct val="0"/>
                </a:spcAft>
              </a:pPr>
              <a:endParaRPr lang="en-US" sz="2300" b="1" dirty="0" smtClean="0">
                <a:gradFill>
                  <a:gsLst>
                    <a:gs pos="0">
                      <a:srgbClr val="FFFFFF"/>
                    </a:gs>
                    <a:gs pos="100000">
                      <a:srgbClr val="FFFFFF"/>
                    </a:gs>
                  </a:gsLst>
                  <a:lin ang="5400000" scaled="0"/>
                </a:gradFill>
                <a:latin typeface="Segoe Condensed" pitchFamily="34" charset="0"/>
              </a:endParaRPr>
            </a:p>
          </p:txBody>
        </p:sp>
        <p:pic>
          <p:nvPicPr>
            <p:cNvPr id="7" name="Picture 3" descr="\\SFP\Work\White_Whale\7-20753_TechEd_Keynote\Walk_In_Deck\Format\e_Keynote_Walkin_-_TechEd_NA_2011_2011415182315.jpeg"/>
            <p:cNvPicPr>
              <a:picLocks noChangeAspect="1" noChangeArrowheads="1"/>
            </p:cNvPicPr>
            <p:nvPr/>
          </p:nvPicPr>
          <p:blipFill rotWithShape="1">
            <a:blip r:embed="rId3">
              <a:extLst>
                <a:ext uri="{28A0092B-C50C-407E-A947-70E740481C1C}">
                  <a14:useLocalDpi xmlns:a14="http://schemas.microsoft.com/office/drawing/2010/main" val="0"/>
                </a:ext>
              </a:extLst>
            </a:blip>
            <a:srcRect t="68897"/>
            <a:stretch/>
          </p:blipFill>
          <p:spPr bwMode="auto">
            <a:xfrm>
              <a:off x="8943772" y="3690298"/>
              <a:ext cx="2589196" cy="744036"/>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p:cNvSpPr txBox="1"/>
          <p:nvPr userDrawn="1"/>
        </p:nvSpPr>
        <p:spPr>
          <a:xfrm>
            <a:off x="169984" y="158469"/>
            <a:ext cx="3118500" cy="2769989"/>
          </a:xfrm>
          <a:prstGeom prst="rect">
            <a:avLst/>
          </a:prstGeom>
          <a:noFill/>
        </p:spPr>
        <p:txBody>
          <a:bodyPr wrap="square" lIns="0" tIns="0" rIns="0" bIns="0" rtlCol="0">
            <a:spAutoFit/>
          </a:bodyPr>
          <a:lstStyle/>
          <a:p>
            <a:pPr defTabSz="914325"/>
            <a:r>
              <a:rPr lang="en-US" sz="3600" b="1" dirty="0" smtClean="0">
                <a:solidFill>
                  <a:srgbClr val="03C2F1">
                    <a:alpha val="99000"/>
                  </a:srgbClr>
                </a:solidFill>
              </a:rPr>
              <a:t>Scan the Tag </a:t>
            </a:r>
            <a:r>
              <a:rPr lang="en-US" sz="3600" b="1" dirty="0" smtClean="0">
                <a:solidFill>
                  <a:srgbClr val="FFC425">
                    <a:alpha val="99000"/>
                  </a:srgbClr>
                </a:solidFill>
              </a:rPr>
              <a:t/>
            </a:r>
            <a:br>
              <a:rPr lang="en-US" sz="3600" b="1" dirty="0" smtClean="0">
                <a:solidFill>
                  <a:srgbClr val="FFC425">
                    <a:alpha val="99000"/>
                  </a:srgbClr>
                </a:solidFill>
              </a:rPr>
            </a:br>
            <a:r>
              <a:rPr lang="en-US" sz="3600" dirty="0" smtClean="0">
                <a:solidFill>
                  <a:srgbClr val="000000">
                    <a:lumMod val="50000"/>
                    <a:lumOff val="50000"/>
                    <a:alpha val="99000"/>
                  </a:srgbClr>
                </a:solidFill>
              </a:rPr>
              <a:t>to evaluate this session now on </a:t>
            </a:r>
            <a:r>
              <a:rPr lang="en-US" sz="3600" b="1" dirty="0" err="1" smtClean="0">
                <a:solidFill>
                  <a:srgbClr val="03C2F1">
                    <a:alpha val="99000"/>
                  </a:srgbClr>
                </a:solidFill>
              </a:rPr>
              <a:t>myTech•Ed</a:t>
            </a:r>
            <a:r>
              <a:rPr lang="en-US" sz="3600" b="1" dirty="0" smtClean="0">
                <a:solidFill>
                  <a:srgbClr val="03C2F1">
                    <a:alpha val="99000"/>
                  </a:srgbClr>
                </a:solidFill>
              </a:rPr>
              <a:t> Mobile</a:t>
            </a:r>
            <a:endParaRPr lang="en-US" sz="3600" b="1" dirty="0" smtClean="0">
              <a:solidFill>
                <a:srgbClr val="F09A1F"/>
              </a:solidFill>
            </a:endParaRPr>
          </a:p>
        </p:txBody>
      </p:sp>
      <p:sp>
        <p:nvSpPr>
          <p:cNvPr id="9" name="Isosceles Triangle 8"/>
          <p:cNvSpPr/>
          <p:nvPr userDrawn="1"/>
        </p:nvSpPr>
        <p:spPr bwMode="auto">
          <a:xfrm rot="16200000">
            <a:off x="2982782" y="3004651"/>
            <a:ext cx="4131321" cy="2005976"/>
          </a:xfrm>
          <a:prstGeom prst="triangle">
            <a:avLst>
              <a:gd name="adj" fmla="val 50000"/>
            </a:avLst>
          </a:prstGeom>
          <a:gradFill flip="none" rotWithShape="1">
            <a:gsLst>
              <a:gs pos="0">
                <a:schemeClr val="tx1">
                  <a:alpha val="0"/>
                </a:schemeClr>
              </a:gs>
              <a:gs pos="80000">
                <a:schemeClr val="tx1"/>
              </a:gs>
              <a:gs pos="100000">
                <a:schemeClr val="accent1">
                  <a:alpha val="72000"/>
                </a:schemeClr>
              </a:gs>
            </a:gsLst>
            <a:lin ang="162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alpha val="99000"/>
                </a:srgbClr>
              </a:solidFill>
            </a:endParaRPr>
          </a:p>
        </p:txBody>
      </p:sp>
      <p:pic>
        <p:nvPicPr>
          <p:cNvPr id="10" name="Picture 7" descr="\\adisvr2\Shared\ADI_Projects\Microsoft\MS_10-01098_SpeechTek_Template_&amp;_Slides\ADI_Art\Working_Art\winphone2.png"/>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3147057" y="2769643"/>
            <a:ext cx="1356653" cy="2642647"/>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33353" y="497189"/>
            <a:ext cx="2271292" cy="811495"/>
          </a:xfrm>
          <a:prstGeom prst="rect">
            <a:avLst/>
          </a:prstGeom>
        </p:spPr>
      </p:pic>
    </p:spTree>
    <p:extLst>
      <p:ext uri="{BB962C8B-B14F-4D97-AF65-F5344CB8AC3E}">
        <p14:creationId xmlns:p14="http://schemas.microsoft.com/office/powerpoint/2010/main" val="3733334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theme" Target="../theme/theme3.xml"/><Relationship Id="rId1" Type="http://schemas.openxmlformats.org/officeDocument/2006/relationships/slideLayout" Target="../slideLayouts/slideLayout22.xml"/><Relationship Id="rId4"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821" r:id="rId19"/>
    <p:sldLayoutId id="2147483822" r:id="rId20"/>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80"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59"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www.mycloudapp.net/" TargetMode="Externa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hyperlink" Target="http://www.microsoft.com/cloud/" TargetMode="External"/><Relationship Id="rId3" Type="http://schemas.openxmlformats.org/officeDocument/2006/relationships/image" Target="../media/image2.png"/><Relationship Id="rId7" Type="http://schemas.openxmlformats.org/officeDocument/2006/relationships/hyperlink" Target="http://www.microsoft.com/windowsserver/"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www.microsoft.com/forefront/" TargetMode="External"/><Relationship Id="rId5" Type="http://schemas.openxmlformats.org/officeDocument/2006/relationships/hyperlink" Target="http://www.microsoft.com/systemcenter/" TargetMode="External"/><Relationship Id="rId4" Type="http://schemas.openxmlformats.org/officeDocument/2006/relationships/hyperlink" Target="http://www.microsoft.com/windowsazure/"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7.png"/><Relationship Id="rId3" Type="http://schemas.openxmlformats.org/officeDocument/2006/relationships/hyperlink" Target="http://www.microsoft.com/teched" TargetMode="External"/><Relationship Id="rId7" Type="http://schemas.openxmlformats.org/officeDocument/2006/relationships/hyperlink" Target="http://microsoft.com/msdn" TargetMode="External"/><Relationship Id="rId12" Type="http://schemas.openxmlformats.org/officeDocument/2006/relationships/hyperlink" Target="http://northamerica.msteched.com/"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microsoft.com/technet" TargetMode="External"/><Relationship Id="rId11" Type="http://schemas.openxmlformats.org/officeDocument/2006/relationships/image" Target="../media/image41.png"/><Relationship Id="rId5" Type="http://schemas.openxmlformats.org/officeDocument/2006/relationships/hyperlink" Target="http://www.microsoft.com/learning" TargetMode="External"/><Relationship Id="rId10" Type="http://schemas.openxmlformats.org/officeDocument/2006/relationships/image" Target="../media/image40.emf"/><Relationship Id="rId4" Type="http://schemas.openxmlformats.org/officeDocument/2006/relationships/image" Target="../media/image37.png"/><Relationship Id="rId9" Type="http://schemas.openxmlformats.org/officeDocument/2006/relationships/image" Target="../media/image39.png"/><Relationship Id="rId14" Type="http://schemas.microsoft.com/office/2007/relationships/hdphoto" Target="../media/hdphoto1.wdp"/></Relationships>
</file>

<file path=ppt/slides/_rels/slide5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Inside Windows Azure:</a:t>
            </a:r>
            <a:br>
              <a:rPr lang="en-US" dirty="0"/>
            </a:br>
            <a:r>
              <a:rPr lang="en-US" dirty="0"/>
              <a:t>The Cloud Operating System</a:t>
            </a:r>
          </a:p>
        </p:txBody>
      </p:sp>
      <p:sp>
        <p:nvSpPr>
          <p:cNvPr id="3" name="Subtitle 2"/>
          <p:cNvSpPr>
            <a:spLocks noGrp="1"/>
          </p:cNvSpPr>
          <p:nvPr>
            <p:ph type="subTitle" idx="1"/>
          </p:nvPr>
        </p:nvSpPr>
        <p:spPr/>
        <p:txBody>
          <a:bodyPr/>
          <a:lstStyle/>
          <a:p>
            <a:r>
              <a:rPr lang="en-US" dirty="0"/>
              <a:t>Mark </a:t>
            </a:r>
            <a:r>
              <a:rPr lang="en-US" dirty="0" err="1"/>
              <a:t>Russinovich</a:t>
            </a:r>
            <a:endParaRPr lang="en-US" dirty="0"/>
          </a:p>
          <a:p>
            <a:r>
              <a:rPr lang="en-US" dirty="0"/>
              <a:t>Technical Fellow</a:t>
            </a:r>
          </a:p>
          <a:p>
            <a:r>
              <a:rPr lang="en-US" dirty="0"/>
              <a:t>Windows Azure</a:t>
            </a:r>
          </a:p>
        </p:txBody>
      </p:sp>
      <p:sp>
        <p:nvSpPr>
          <p:cNvPr id="6" name="Text Placeholder 5"/>
          <p:cNvSpPr>
            <a:spLocks noGrp="1"/>
          </p:cNvSpPr>
          <p:nvPr>
            <p:ph type="body" sz="quarter" idx="10"/>
          </p:nvPr>
        </p:nvSpPr>
        <p:spPr/>
        <p:txBody>
          <a:bodyPr/>
          <a:lstStyle/>
          <a:p>
            <a:r>
              <a:rPr lang="en-US" dirty="0" smtClean="0"/>
              <a:t>COS301</a:t>
            </a:r>
            <a:endParaRPr lang="en-US" dirty="0"/>
          </a:p>
        </p:txBody>
      </p:sp>
    </p:spTree>
    <p:extLst>
      <p:ext uri="{BB962C8B-B14F-4D97-AF65-F5344CB8AC3E}">
        <p14:creationId xmlns:p14="http://schemas.microsoft.com/office/powerpoint/2010/main" val="423221189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Platform </a:t>
            </a:r>
            <a:r>
              <a:rPr lang="en-US" smtClean="0"/>
              <a:t>Building Blocks</a:t>
            </a:r>
            <a:endParaRPr lang="en-US" dirty="0"/>
          </a:p>
        </p:txBody>
      </p:sp>
      <p:sp>
        <p:nvSpPr>
          <p:cNvPr id="3" name="Text Placeholder 2"/>
          <p:cNvSpPr>
            <a:spLocks noGrp="1"/>
          </p:cNvSpPr>
          <p:nvPr>
            <p:ph type="body" sz="quarter" idx="10"/>
          </p:nvPr>
        </p:nvSpPr>
        <p:spPr>
          <a:xfrm>
            <a:off x="519112" y="1082031"/>
            <a:ext cx="11149013" cy="5453801"/>
          </a:xfrm>
        </p:spPr>
        <p:txBody>
          <a:bodyPr/>
          <a:lstStyle/>
          <a:p>
            <a:r>
              <a:rPr lang="en-US" dirty="0" smtClean="0"/>
              <a:t>Windows Azure Compute</a:t>
            </a:r>
          </a:p>
          <a:p>
            <a:r>
              <a:rPr lang="en-US" dirty="0" smtClean="0"/>
              <a:t>Windows Azure Storage</a:t>
            </a:r>
          </a:p>
          <a:p>
            <a:pPr lvl="1"/>
            <a:r>
              <a:rPr lang="en-US" dirty="0" smtClean="0"/>
              <a:t>BLOBs</a:t>
            </a:r>
          </a:p>
          <a:p>
            <a:pPr lvl="1"/>
            <a:r>
              <a:rPr lang="en-US" dirty="0" smtClean="0"/>
              <a:t>Tables</a:t>
            </a:r>
          </a:p>
          <a:p>
            <a:pPr lvl="1"/>
            <a:r>
              <a:rPr lang="en-US" dirty="0" smtClean="0"/>
              <a:t>Queues</a:t>
            </a:r>
          </a:p>
          <a:p>
            <a:r>
              <a:rPr lang="en-US" dirty="0" smtClean="0"/>
              <a:t>Windows Azure CDN</a:t>
            </a:r>
          </a:p>
          <a:p>
            <a:r>
              <a:rPr lang="en-US" dirty="0" smtClean="0"/>
              <a:t>SQL Azure</a:t>
            </a:r>
          </a:p>
          <a:p>
            <a:r>
              <a:rPr lang="en-US" dirty="0" err="1" smtClean="0"/>
              <a:t>AppFabric</a:t>
            </a:r>
            <a:r>
              <a:rPr lang="en-US" dirty="0" smtClean="0"/>
              <a:t> </a:t>
            </a:r>
            <a:r>
              <a:rPr lang="en-US" dirty="0" err="1" smtClean="0"/>
              <a:t>PaaS</a:t>
            </a:r>
            <a:r>
              <a:rPr lang="en-US" dirty="0" smtClean="0"/>
              <a:t> Middleware Services</a:t>
            </a:r>
          </a:p>
          <a:p>
            <a:pPr lvl="1"/>
            <a:r>
              <a:rPr lang="en-US" dirty="0" err="1" smtClean="0"/>
              <a:t>AppFabric</a:t>
            </a:r>
            <a:r>
              <a:rPr lang="en-US" dirty="0" smtClean="0"/>
              <a:t> Caching</a:t>
            </a:r>
          </a:p>
          <a:p>
            <a:pPr lvl="1"/>
            <a:r>
              <a:rPr lang="en-US" dirty="0" err="1" smtClean="0"/>
              <a:t>AppFabric</a:t>
            </a:r>
            <a:r>
              <a:rPr lang="en-US" dirty="0" smtClean="0"/>
              <a:t> Service Bus</a:t>
            </a:r>
          </a:p>
          <a:p>
            <a:pPr lvl="1"/>
            <a:r>
              <a:rPr lang="en-US" dirty="0" err="1" smtClean="0"/>
              <a:t>AppFabric</a:t>
            </a:r>
            <a:r>
              <a:rPr lang="en-US" dirty="0" smtClean="0"/>
              <a:t> Access Control Server</a:t>
            </a:r>
          </a:p>
        </p:txBody>
      </p:sp>
    </p:spTree>
    <p:extLst>
      <p:ext uri="{BB962C8B-B14F-4D97-AF65-F5344CB8AC3E}">
        <p14:creationId xmlns:p14="http://schemas.microsoft.com/office/powerpoint/2010/main" val="276740895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Agenda</a:t>
            </a:r>
            <a:endParaRPr lang="en-US" dirty="0"/>
          </a:p>
        </p:txBody>
      </p:sp>
      <p:sp>
        <p:nvSpPr>
          <p:cNvPr id="3" name="Content Placeholder 2"/>
          <p:cNvSpPr>
            <a:spLocks noGrp="1"/>
          </p:cNvSpPr>
          <p:nvPr>
            <p:ph idx="1"/>
          </p:nvPr>
        </p:nvSpPr>
        <p:spPr>
          <a:xfrm>
            <a:off x="736599" y="1447801"/>
            <a:ext cx="11149013" cy="3693319"/>
          </a:xfrm>
        </p:spPr>
        <p:txBody>
          <a:bodyPr/>
          <a:lstStyle/>
          <a:p>
            <a:r>
              <a:rPr lang="en-US" dirty="0" smtClean="0"/>
              <a:t>Introduction to Windows Azure</a:t>
            </a:r>
            <a:endParaRPr lang="en-US" dirty="0"/>
          </a:p>
          <a:p>
            <a:r>
              <a:rPr lang="en-US" dirty="0" smtClean="0"/>
              <a:t>Windows Azure Fundamentals</a:t>
            </a:r>
          </a:p>
          <a:p>
            <a:r>
              <a:rPr lang="en-US" dirty="0" smtClean="0"/>
              <a:t>Fabric Controller Internals</a:t>
            </a:r>
          </a:p>
          <a:p>
            <a:r>
              <a:rPr lang="en-US" dirty="0" smtClean="0"/>
              <a:t>Deploying a Service</a:t>
            </a:r>
          </a:p>
          <a:p>
            <a:r>
              <a:rPr lang="en-US" dirty="0"/>
              <a:t>Updating a Service</a:t>
            </a:r>
          </a:p>
          <a:p>
            <a:r>
              <a:rPr lang="en-US" dirty="0" smtClean="0"/>
              <a:t>Host OS </a:t>
            </a:r>
            <a:r>
              <a:rPr lang="en-US" dirty="0"/>
              <a:t>Upgrades</a:t>
            </a:r>
          </a:p>
          <a:p>
            <a:r>
              <a:rPr lang="en-US" dirty="0" smtClean="0"/>
              <a:t>Service Health</a:t>
            </a:r>
            <a:endParaRPr lang="en-US" dirty="0"/>
          </a:p>
        </p:txBody>
      </p:sp>
      <p:sp>
        <p:nvSpPr>
          <p:cNvPr id="4" name="Rectangle 3"/>
          <p:cNvSpPr/>
          <p:nvPr/>
        </p:nvSpPr>
        <p:spPr>
          <a:xfrm>
            <a:off x="420633" y="1905000"/>
            <a:ext cx="6907001"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162814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6141488" y="4036238"/>
            <a:ext cx="1444752" cy="14478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84212" y="228600"/>
            <a:ext cx="11149013" cy="609398"/>
          </a:xfrm>
        </p:spPr>
        <p:txBody>
          <a:bodyPr/>
          <a:lstStyle/>
          <a:p>
            <a:r>
              <a:rPr lang="en-US" dirty="0" smtClean="0"/>
              <a:t>Modeling Cloud Applications</a:t>
            </a:r>
            <a:endParaRPr lang="en-US" dirty="0"/>
          </a:p>
        </p:txBody>
      </p:sp>
      <p:sp>
        <p:nvSpPr>
          <p:cNvPr id="3" name="Content Placeholder 2"/>
          <p:cNvSpPr>
            <a:spLocks noGrp="1"/>
          </p:cNvSpPr>
          <p:nvPr>
            <p:ph idx="1"/>
          </p:nvPr>
        </p:nvSpPr>
        <p:spPr>
          <a:xfrm>
            <a:off x="684213" y="990600"/>
            <a:ext cx="11149013" cy="2339102"/>
          </a:xfrm>
        </p:spPr>
        <p:txBody>
          <a:bodyPr/>
          <a:lstStyle/>
          <a:p>
            <a:r>
              <a:rPr lang="en-US" dirty="0" smtClean="0"/>
              <a:t>A cloud application is typically made up of different components</a:t>
            </a:r>
          </a:p>
          <a:p>
            <a:pPr lvl="1"/>
            <a:r>
              <a:rPr lang="en-US" dirty="0" smtClean="0"/>
              <a:t>Front end: e.g. load-balanced stateless web servers</a:t>
            </a:r>
          </a:p>
          <a:p>
            <a:pPr lvl="1"/>
            <a:r>
              <a:rPr lang="en-US" dirty="0" smtClean="0"/>
              <a:t>Middle worker tier: e.g. order processing, encoding</a:t>
            </a:r>
          </a:p>
          <a:p>
            <a:pPr lvl="1"/>
            <a:r>
              <a:rPr lang="en-US" dirty="0" smtClean="0"/>
              <a:t>Backend storage: e.g. SQL tables or files</a:t>
            </a:r>
          </a:p>
          <a:p>
            <a:pPr lvl="1"/>
            <a:r>
              <a:rPr lang="en-US" dirty="0" smtClean="0"/>
              <a:t>Multiple instances of each for scalability and availability</a:t>
            </a:r>
          </a:p>
        </p:txBody>
      </p:sp>
      <p:sp>
        <p:nvSpPr>
          <p:cNvPr id="4" name="Rectangle 3"/>
          <p:cNvSpPr/>
          <p:nvPr/>
        </p:nvSpPr>
        <p:spPr bwMode="auto">
          <a:xfrm>
            <a:off x="3967197" y="4036238"/>
            <a:ext cx="1444752" cy="14478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Front-End</a:t>
            </a:r>
          </a:p>
        </p:txBody>
      </p:sp>
      <p:sp>
        <p:nvSpPr>
          <p:cNvPr id="5" name="TextBox 4"/>
          <p:cNvSpPr txBox="1"/>
          <p:nvPr/>
        </p:nvSpPr>
        <p:spPr>
          <a:xfrm>
            <a:off x="4906415" y="6060441"/>
            <a:ext cx="2257990" cy="307777"/>
          </a:xfrm>
          <a:prstGeom prst="rect">
            <a:avLst/>
          </a:prstGeom>
          <a:noFill/>
        </p:spPr>
        <p:txBody>
          <a:bodyPr wrap="none" lIns="0" tIns="0" rIns="0" bIns="0" rtlCol="0">
            <a:spAutoFit/>
          </a:bodyPr>
          <a:lstStyle/>
          <a:p>
            <a:r>
              <a:rPr lang="en-US" sz="2000" dirty="0" smtClean="0">
                <a:gradFill>
                  <a:gsLst>
                    <a:gs pos="0">
                      <a:schemeClr val="tx1"/>
                    </a:gs>
                    <a:gs pos="100000">
                      <a:schemeClr val="tx1"/>
                    </a:gs>
                  </a:gsLst>
                  <a:lin ang="5400000" scaled="0"/>
                </a:gradFill>
              </a:rPr>
              <a:t>Mark’s Cloud Application</a:t>
            </a:r>
          </a:p>
        </p:txBody>
      </p:sp>
      <p:cxnSp>
        <p:nvCxnSpPr>
          <p:cNvPr id="9" name="Straight Arrow Connector 8"/>
          <p:cNvCxnSpPr/>
          <p:nvPr/>
        </p:nvCxnSpPr>
        <p:spPr>
          <a:xfrm>
            <a:off x="1336431" y="4773834"/>
            <a:ext cx="812588"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flipV="1">
            <a:off x="3630606" y="4887884"/>
            <a:ext cx="526452" cy="440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12" name="Rectangle 11"/>
          <p:cNvSpPr/>
          <p:nvPr/>
        </p:nvSpPr>
        <p:spPr bwMode="auto">
          <a:xfrm>
            <a:off x="4207700" y="4389063"/>
            <a:ext cx="1444752" cy="14478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Front-End</a:t>
            </a:r>
          </a:p>
        </p:txBody>
      </p:sp>
      <p:cxnSp>
        <p:nvCxnSpPr>
          <p:cNvPr id="14" name="Straight Arrow Connector 13"/>
          <p:cNvCxnSpPr/>
          <p:nvPr/>
        </p:nvCxnSpPr>
        <p:spPr>
          <a:xfrm flipV="1">
            <a:off x="3583988" y="4572000"/>
            <a:ext cx="505803" cy="7997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24" name="Straight Arrow Connector 23"/>
          <p:cNvCxnSpPr/>
          <p:nvPr/>
        </p:nvCxnSpPr>
        <p:spPr>
          <a:xfrm flipV="1">
            <a:off x="7997661" y="4928660"/>
            <a:ext cx="1423807" cy="672"/>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25" name="TextBox 24"/>
          <p:cNvSpPr txBox="1"/>
          <p:nvPr/>
        </p:nvSpPr>
        <p:spPr>
          <a:xfrm>
            <a:off x="1270615" y="4265954"/>
            <a:ext cx="927113" cy="246221"/>
          </a:xfrm>
          <a:prstGeom prst="rect">
            <a:avLst/>
          </a:prstGeom>
          <a:noFill/>
        </p:spPr>
        <p:txBody>
          <a:bodyPr wrap="none" lIns="0" tIns="0" rIns="0" bIns="0" rtlCol="0">
            <a:spAutoFit/>
          </a:bodyPr>
          <a:lstStyle/>
          <a:p>
            <a:r>
              <a:rPr lang="en-US" sz="1600" dirty="0" smtClean="0">
                <a:gradFill>
                  <a:gsLst>
                    <a:gs pos="0">
                      <a:schemeClr val="tx1"/>
                    </a:gs>
                    <a:gs pos="100000">
                      <a:schemeClr val="tx1"/>
                    </a:gs>
                  </a:gsLst>
                  <a:lin ang="5400000" scaled="0"/>
                </a:gradFill>
              </a:rPr>
              <a:t>HTTP/HTTPS</a:t>
            </a:r>
          </a:p>
        </p:txBody>
      </p:sp>
      <p:sp>
        <p:nvSpPr>
          <p:cNvPr id="26" name="Can 25"/>
          <p:cNvSpPr/>
          <p:nvPr/>
        </p:nvSpPr>
        <p:spPr bwMode="auto">
          <a:xfrm>
            <a:off x="9459404" y="4211320"/>
            <a:ext cx="1298448" cy="1447800"/>
          </a:xfrm>
          <a:prstGeom prst="can">
            <a:avLst>
              <a:gd name="adj" fmla="val 19523"/>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800" dirty="0" smtClean="0">
              <a:gradFill>
                <a:gsLst>
                  <a:gs pos="0">
                    <a:srgbClr val="FFFFFF"/>
                  </a:gs>
                  <a:gs pos="100000">
                    <a:srgbClr val="FFFFFF"/>
                  </a:gs>
                </a:gsLst>
                <a:lin ang="5400000" scaled="0"/>
              </a:gradFill>
            </a:endParaRP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Windows</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Azure</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Storage,</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SQL Azure</a:t>
            </a:r>
          </a:p>
        </p:txBody>
      </p:sp>
      <p:sp>
        <p:nvSpPr>
          <p:cNvPr id="31" name="Trapezoid 30"/>
          <p:cNvSpPr/>
          <p:nvPr/>
        </p:nvSpPr>
        <p:spPr bwMode="auto">
          <a:xfrm>
            <a:off x="2108591" y="4533900"/>
            <a:ext cx="1523603" cy="457200"/>
          </a:xfrm>
          <a:prstGeom prst="trapezoid">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Load Balancer</a:t>
            </a:r>
          </a:p>
        </p:txBody>
      </p:sp>
      <p:cxnSp>
        <p:nvCxnSpPr>
          <p:cNvPr id="16" name="Straight Arrow Connector 15"/>
          <p:cNvCxnSpPr/>
          <p:nvPr/>
        </p:nvCxnSpPr>
        <p:spPr>
          <a:xfrm>
            <a:off x="5664913" y="4928996"/>
            <a:ext cx="507868"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85" name="Rectangle 84"/>
          <p:cNvSpPr/>
          <p:nvPr/>
        </p:nvSpPr>
        <p:spPr bwMode="auto">
          <a:xfrm>
            <a:off x="3752532" y="3810000"/>
            <a:ext cx="4490720" cy="2209800"/>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 name="Rectangle 17"/>
          <p:cNvSpPr/>
          <p:nvPr/>
        </p:nvSpPr>
        <p:spPr bwMode="auto">
          <a:xfrm>
            <a:off x="6339602" y="4198872"/>
            <a:ext cx="1444752" cy="14478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 name="Rectangle 18"/>
          <p:cNvSpPr/>
          <p:nvPr/>
        </p:nvSpPr>
        <p:spPr bwMode="auto">
          <a:xfrm>
            <a:off x="6542749" y="4389063"/>
            <a:ext cx="1444752" cy="14478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Middle-Tier</a:t>
            </a:r>
          </a:p>
        </p:txBody>
      </p:sp>
    </p:spTree>
    <p:extLst>
      <p:ext uri="{BB962C8B-B14F-4D97-AF65-F5344CB8AC3E}">
        <p14:creationId xmlns:p14="http://schemas.microsoft.com/office/powerpoint/2010/main" val="404865378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Windows Azure Service Model</a:t>
            </a:r>
            <a:endParaRPr lang="en-US" dirty="0"/>
          </a:p>
        </p:txBody>
      </p:sp>
      <p:sp>
        <p:nvSpPr>
          <p:cNvPr id="3" name="Content Placeholder 2"/>
          <p:cNvSpPr>
            <a:spLocks noGrp="1"/>
          </p:cNvSpPr>
          <p:nvPr>
            <p:ph idx="1"/>
          </p:nvPr>
        </p:nvSpPr>
        <p:spPr/>
        <p:txBody>
          <a:bodyPr/>
          <a:lstStyle/>
          <a:p>
            <a:r>
              <a:rPr lang="en-US" smtClean="0"/>
              <a:t>A Windows Azure application is called a “service”</a:t>
            </a:r>
          </a:p>
          <a:p>
            <a:pPr lvl="1"/>
            <a:r>
              <a:rPr lang="en-US" smtClean="0"/>
              <a:t>Definition information</a:t>
            </a:r>
          </a:p>
          <a:p>
            <a:pPr lvl="1"/>
            <a:r>
              <a:rPr lang="en-US" smtClean="0"/>
              <a:t>Configuration information</a:t>
            </a:r>
          </a:p>
          <a:p>
            <a:pPr lvl="1"/>
            <a:r>
              <a:rPr lang="en-US" smtClean="0"/>
              <a:t>At least one “role”</a:t>
            </a:r>
          </a:p>
          <a:p>
            <a:r>
              <a:rPr lang="en-US" smtClean="0"/>
              <a:t>Roles are like DLLs in the service “process”</a:t>
            </a:r>
          </a:p>
          <a:p>
            <a:pPr lvl="1"/>
            <a:r>
              <a:rPr lang="en-US" smtClean="0"/>
              <a:t>Collection of code with an entry point that runs in its own virtual machine</a:t>
            </a:r>
          </a:p>
          <a:p>
            <a:r>
              <a:rPr lang="en-US" smtClean="0"/>
              <a:t>Windows Azure compute SLA requires two instances of each role</a:t>
            </a:r>
          </a:p>
          <a:p>
            <a:pPr lvl="1"/>
            <a:r>
              <a:rPr lang="en-US" smtClean="0"/>
              <a:t>99.95% for connectivity to two instances</a:t>
            </a:r>
          </a:p>
          <a:p>
            <a:pPr lvl="1"/>
            <a:r>
              <a:rPr lang="en-US" smtClean="0"/>
              <a:t>Achieved with update and fault domains</a:t>
            </a:r>
            <a:endParaRPr lang="en-US" dirty="0"/>
          </a:p>
        </p:txBody>
      </p:sp>
    </p:spTree>
    <p:extLst>
      <p:ext uri="{BB962C8B-B14F-4D97-AF65-F5344CB8AC3E}">
        <p14:creationId xmlns:p14="http://schemas.microsoft.com/office/powerpoint/2010/main" val="300335293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Availability: Update Domains</a:t>
            </a:r>
            <a:endParaRPr lang="en-US" dirty="0"/>
          </a:p>
        </p:txBody>
      </p:sp>
      <p:sp>
        <p:nvSpPr>
          <p:cNvPr id="2" name="Text Placeholder 1"/>
          <p:cNvSpPr>
            <a:spLocks noGrp="1"/>
          </p:cNvSpPr>
          <p:nvPr>
            <p:ph idx="1"/>
          </p:nvPr>
        </p:nvSpPr>
        <p:spPr>
          <a:xfrm>
            <a:off x="537401" y="1207008"/>
            <a:ext cx="5927407" cy="4315027"/>
          </a:xfrm>
        </p:spPr>
        <p:txBody>
          <a:bodyPr/>
          <a:lstStyle/>
          <a:p>
            <a:r>
              <a:rPr lang="en-US" sz="2400" dirty="0"/>
              <a:t>Purpose: Ensure service stays up while </a:t>
            </a:r>
            <a:r>
              <a:rPr lang="en-US" sz="2400" dirty="0" smtClean="0"/>
              <a:t>updating and Windows Azure OS updates</a:t>
            </a:r>
          </a:p>
          <a:p>
            <a:r>
              <a:rPr lang="en-US" sz="2400" dirty="0" smtClean="0"/>
              <a:t>System </a:t>
            </a:r>
            <a:r>
              <a:rPr lang="en-US" sz="2400" dirty="0"/>
              <a:t>considers update domains when upgrading a service</a:t>
            </a:r>
          </a:p>
          <a:p>
            <a:pPr lvl="1"/>
            <a:r>
              <a:rPr lang="en-US" sz="2000" dirty="0" smtClean="0"/>
              <a:t>1/Update domains = percent of service that will be offline</a:t>
            </a:r>
          </a:p>
          <a:p>
            <a:pPr lvl="1"/>
            <a:r>
              <a:rPr lang="en-US" sz="2000" dirty="0" smtClean="0"/>
              <a:t>Default and max is 5, but you can override with </a:t>
            </a:r>
            <a:r>
              <a:rPr lang="en-US" sz="2000" dirty="0" err="1" smtClean="0"/>
              <a:t>upgradeDomainCount</a:t>
            </a:r>
            <a:r>
              <a:rPr lang="en-US" sz="2000" dirty="0" smtClean="0"/>
              <a:t> service definition property</a:t>
            </a:r>
          </a:p>
          <a:p>
            <a:r>
              <a:rPr lang="en-US" sz="2400" dirty="0" smtClean="0"/>
              <a:t>The Windows Azure SLA is based on at least two update domains and two role instances in each role</a:t>
            </a:r>
          </a:p>
        </p:txBody>
      </p:sp>
      <p:sp>
        <p:nvSpPr>
          <p:cNvPr id="4" name="Rectangle 3"/>
          <p:cNvSpPr/>
          <p:nvPr/>
        </p:nvSpPr>
        <p:spPr bwMode="auto">
          <a:xfrm>
            <a:off x="7214823" y="2828240"/>
            <a:ext cx="1009560" cy="91142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Front-End-1</a:t>
            </a:r>
          </a:p>
        </p:txBody>
      </p:sp>
      <p:sp>
        <p:nvSpPr>
          <p:cNvPr id="5" name="Rectangle 4"/>
          <p:cNvSpPr/>
          <p:nvPr/>
        </p:nvSpPr>
        <p:spPr bwMode="auto">
          <a:xfrm>
            <a:off x="8897900" y="2828240"/>
            <a:ext cx="1009560" cy="91142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Front-End-2</a:t>
            </a:r>
          </a:p>
        </p:txBody>
      </p:sp>
      <p:sp>
        <p:nvSpPr>
          <p:cNvPr id="6" name="TextBox 5"/>
          <p:cNvSpPr txBox="1"/>
          <p:nvPr/>
        </p:nvSpPr>
        <p:spPr>
          <a:xfrm>
            <a:off x="7163640" y="5257800"/>
            <a:ext cx="1369172" cy="553998"/>
          </a:xfrm>
          <a:prstGeom prst="rect">
            <a:avLst/>
          </a:prstGeom>
          <a:noFill/>
        </p:spPr>
        <p:txBody>
          <a:bodyPr wrap="square" lIns="0" tIns="0" rIns="0" bIns="0" rtlCol="0">
            <a:spAutoFit/>
          </a:bodyPr>
          <a:lstStyle/>
          <a:p>
            <a:pPr algn="ctr"/>
            <a:r>
              <a:rPr lang="en-US" dirty="0" smtClean="0">
                <a:solidFill>
                  <a:schemeClr val="bg1"/>
                </a:solidFill>
              </a:rPr>
              <a:t>Update Domain 1</a:t>
            </a:r>
          </a:p>
        </p:txBody>
      </p:sp>
      <p:sp>
        <p:nvSpPr>
          <p:cNvPr id="7" name="TextBox 6"/>
          <p:cNvSpPr txBox="1"/>
          <p:nvPr/>
        </p:nvSpPr>
        <p:spPr>
          <a:xfrm>
            <a:off x="8897900" y="5257800"/>
            <a:ext cx="1116782" cy="553998"/>
          </a:xfrm>
          <a:prstGeom prst="rect">
            <a:avLst/>
          </a:prstGeom>
          <a:noFill/>
        </p:spPr>
        <p:txBody>
          <a:bodyPr wrap="square" lIns="0" tIns="0" rIns="0" bIns="0" rtlCol="0">
            <a:spAutoFit/>
          </a:bodyPr>
          <a:lstStyle/>
          <a:p>
            <a:pPr algn="ctr"/>
            <a:r>
              <a:rPr lang="en-US" dirty="0" smtClean="0">
                <a:solidFill>
                  <a:schemeClr val="bg1"/>
                </a:solidFill>
              </a:rPr>
              <a:t>Update Domain 2</a:t>
            </a:r>
          </a:p>
        </p:txBody>
      </p:sp>
      <p:sp>
        <p:nvSpPr>
          <p:cNvPr id="10" name="Rectangle 9"/>
          <p:cNvSpPr/>
          <p:nvPr/>
        </p:nvSpPr>
        <p:spPr bwMode="auto">
          <a:xfrm>
            <a:off x="7209718" y="4171249"/>
            <a:ext cx="1009560" cy="911422"/>
          </a:xfrm>
          <a:prstGeom prst="rect">
            <a:avLst/>
          </a:prstGeom>
          <a:solidFill>
            <a:schemeClr val="accent5"/>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Middle Tier-1</a:t>
            </a:r>
          </a:p>
        </p:txBody>
      </p:sp>
      <p:sp>
        <p:nvSpPr>
          <p:cNvPr id="11" name="Rectangle 10"/>
          <p:cNvSpPr/>
          <p:nvPr/>
        </p:nvSpPr>
        <p:spPr bwMode="auto">
          <a:xfrm>
            <a:off x="8897900" y="4171249"/>
            <a:ext cx="1009560" cy="911422"/>
          </a:xfrm>
          <a:prstGeom prst="rect">
            <a:avLst/>
          </a:prstGeom>
          <a:solidFill>
            <a:schemeClr val="accent5"/>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Middle Tier-2</a:t>
            </a:r>
          </a:p>
        </p:txBody>
      </p:sp>
      <p:sp>
        <p:nvSpPr>
          <p:cNvPr id="12" name="Rectangle 11"/>
          <p:cNvSpPr/>
          <p:nvPr/>
        </p:nvSpPr>
        <p:spPr bwMode="auto">
          <a:xfrm>
            <a:off x="10666412" y="4171249"/>
            <a:ext cx="1009560" cy="911422"/>
          </a:xfrm>
          <a:prstGeom prst="rect">
            <a:avLst/>
          </a:prstGeom>
          <a:solidFill>
            <a:schemeClr val="accent5"/>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Middle Tier-3</a:t>
            </a:r>
          </a:p>
        </p:txBody>
      </p:sp>
      <p:sp>
        <p:nvSpPr>
          <p:cNvPr id="13" name="TextBox 12"/>
          <p:cNvSpPr txBox="1"/>
          <p:nvPr/>
        </p:nvSpPr>
        <p:spPr>
          <a:xfrm>
            <a:off x="10686783" y="5257800"/>
            <a:ext cx="1116782" cy="553998"/>
          </a:xfrm>
          <a:prstGeom prst="rect">
            <a:avLst/>
          </a:prstGeom>
          <a:noFill/>
        </p:spPr>
        <p:txBody>
          <a:bodyPr wrap="square" lIns="0" tIns="0" rIns="0" bIns="0" rtlCol="0">
            <a:spAutoFit/>
          </a:bodyPr>
          <a:lstStyle/>
          <a:p>
            <a:pPr algn="ctr"/>
            <a:r>
              <a:rPr lang="en-US" dirty="0" smtClean="0">
                <a:solidFill>
                  <a:schemeClr val="bg1"/>
                </a:solidFill>
              </a:rPr>
              <a:t>Update Domain 3</a:t>
            </a:r>
          </a:p>
        </p:txBody>
      </p:sp>
      <p:sp>
        <p:nvSpPr>
          <p:cNvPr id="15" name="Rectangle 14"/>
          <p:cNvSpPr/>
          <p:nvPr/>
        </p:nvSpPr>
        <p:spPr bwMode="auto">
          <a:xfrm>
            <a:off x="10160776" y="529721"/>
            <a:ext cx="1009560" cy="911422"/>
          </a:xfrm>
          <a:prstGeom prst="rect">
            <a:avLst/>
          </a:prstGeom>
          <a:solidFill>
            <a:schemeClr val="tx1">
              <a:lumMod val="65000"/>
            </a:schemeClr>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Middle Tier-3</a:t>
            </a:r>
          </a:p>
        </p:txBody>
      </p:sp>
      <p:sp>
        <p:nvSpPr>
          <p:cNvPr id="8" name="Rectangle 7"/>
          <p:cNvSpPr/>
          <p:nvPr/>
        </p:nvSpPr>
        <p:spPr bwMode="auto">
          <a:xfrm>
            <a:off x="8285931" y="533400"/>
            <a:ext cx="1009560" cy="911422"/>
          </a:xfrm>
          <a:prstGeom prst="rect">
            <a:avLst/>
          </a:prstGeom>
          <a:solidFill>
            <a:schemeClr val="accent1">
              <a:lumMod val="75000"/>
            </a:schemeClr>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Front-End-2</a:t>
            </a:r>
          </a:p>
        </p:txBody>
      </p:sp>
      <p:sp>
        <p:nvSpPr>
          <p:cNvPr id="9" name="Rectangle 8"/>
          <p:cNvSpPr/>
          <p:nvPr/>
        </p:nvSpPr>
        <p:spPr bwMode="auto">
          <a:xfrm>
            <a:off x="8285931" y="529721"/>
            <a:ext cx="1009560" cy="911422"/>
          </a:xfrm>
          <a:prstGeom prst="rect">
            <a:avLst/>
          </a:prstGeom>
          <a:solidFill>
            <a:schemeClr val="accent1">
              <a:lumMod val="75000"/>
            </a:schemeClr>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Front-End-1</a:t>
            </a:r>
          </a:p>
        </p:txBody>
      </p:sp>
      <p:sp>
        <p:nvSpPr>
          <p:cNvPr id="17" name="Rectangle 16"/>
          <p:cNvSpPr/>
          <p:nvPr/>
        </p:nvSpPr>
        <p:spPr bwMode="auto">
          <a:xfrm>
            <a:off x="10182003" y="529721"/>
            <a:ext cx="1009560" cy="911422"/>
          </a:xfrm>
          <a:prstGeom prst="rect">
            <a:avLst/>
          </a:prstGeom>
          <a:solidFill>
            <a:schemeClr val="tx1">
              <a:lumMod val="65000"/>
            </a:schemeClr>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Middle Tier-2</a:t>
            </a:r>
          </a:p>
        </p:txBody>
      </p:sp>
      <p:sp>
        <p:nvSpPr>
          <p:cNvPr id="18" name="Rectangle 17"/>
          <p:cNvSpPr/>
          <p:nvPr/>
        </p:nvSpPr>
        <p:spPr bwMode="auto">
          <a:xfrm>
            <a:off x="10177117" y="529721"/>
            <a:ext cx="1009560" cy="911422"/>
          </a:xfrm>
          <a:prstGeom prst="rect">
            <a:avLst/>
          </a:prstGeom>
          <a:solidFill>
            <a:schemeClr val="tx1">
              <a:lumMod val="65000"/>
            </a:schemeClr>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solidFill>
              </a:rPr>
              <a:t>Middle Tier-1</a:t>
            </a:r>
          </a:p>
        </p:txBody>
      </p:sp>
    </p:spTree>
    <p:extLst>
      <p:ext uri="{BB962C8B-B14F-4D97-AF65-F5344CB8AC3E}">
        <p14:creationId xmlns:p14="http://schemas.microsoft.com/office/powerpoint/2010/main" val="1219789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500"/>
                            </p:stCondLst>
                            <p:childTnLst>
                              <p:par>
                                <p:cTn id="12" presetID="0" presetClass="path" presetSubtype="0" accel="50000" decel="50000" fill="hold" grpId="0" nodeType="afterEffect">
                                  <p:stCondLst>
                                    <p:cond delay="0"/>
                                  </p:stCondLst>
                                  <p:childTnLst>
                                    <p:animMotion origin="layout" path="M -3.54167E-6 -6.24133E-7 C -0.01028 0.0037 -0.02135 0.01387 -0.02734 0.02866 C -0.02942 0.03352 -0.03112 0.03976 -0.03385 0.04392 C -0.03711 0.0497 -0.04088 0.05386 -0.04349 0.0601 C -0.0457 0.06519 -0.04987 0.07582 -0.04987 0.07605 C -0.05273 0.09062 -0.05924 0.09963 -0.06119 0.11535 C -0.0638 0.13662 -0.0651 0.1521 -0.07226 0.17083 C -0.07343 0.17869 -0.07435 0.18655 -0.07565 0.19394 C -0.07643 0.19972 -0.07877 0.21013 -0.07877 0.21036 C -0.08007 0.22769 -0.0802 0.24596 -0.08359 0.2626 C -0.08476 0.28595 -0.08828 0.31022 -0.08828 0.33426 " pathEditMode="relative" rAng="0" ptsTypes="ffffffffffA">
                                      <p:cBhvr>
                                        <p:cTn id="13" dur="2000" fill="hold"/>
                                        <p:tgtEl>
                                          <p:spTgt spid="9"/>
                                        </p:tgtEl>
                                        <p:attrNameLst>
                                          <p:attrName>ppt_x</p:attrName>
                                          <p:attrName>ppt_y</p:attrName>
                                        </p:attrNameLst>
                                      </p:cBhvr>
                                      <p:rCtr x="-4414" y="16713"/>
                                    </p:animMotion>
                                  </p:childTnLst>
                                </p:cTn>
                              </p:par>
                              <p:par>
                                <p:cTn id="14" presetID="0" presetClass="path" presetSubtype="0" accel="50000" decel="50000" fill="hold" grpId="0" nodeType="withEffect">
                                  <p:stCondLst>
                                    <p:cond delay="0"/>
                                  </p:stCondLst>
                                  <p:childTnLst>
                                    <p:animMotion origin="layout" path="M -0.00429 -0.00763 C -0.02656 -0.00277 -0.0332 0.0141 -0.04883 0.03676 C -0.05729 0.04924 -0.06627 0.06103 -0.07513 0.07328 C -0.09857 0.10587 -0.07409 0.06773 -0.09961 0.09686 C -0.10338 0.10125 -0.10586 0.10795 -0.1095 0.11258 C -0.12044 0.12668 -0.11471 0.11443 -0.12278 0.12552 C -0.13216 0.13847 -0.14297 0.15187 -0.15065 0.16736 C -0.16224 0.19025 -0.17513 0.21013 -0.18672 0.23255 C -0.19062 0.24018 -0.1944 0.24827 -0.19818 0.25613 C -0.20078 0.26098 -0.20482 0.27185 -0.20482 0.27208 C -0.20625 0.28017 -0.20859 0.28803 -0.21133 0.29612 C -0.21315 0.30328 -0.21797 0.31184 -0.21797 0.31184 C -0.22396 0.34281 -0.2289 0.37194 -0.23268 0.40222 C -0.23411 0.41378 -0.2375 0.42464 -0.23919 0.4362 C -0.23971 0.46579 -0.23997 0.49538 -0.24088 0.52473 C -0.24088 0.52682 -0.24245 0.53213 -0.24245 0.53028 " pathEditMode="relative" rAng="0" ptsTypes="fffffffffffffffA">
                                      <p:cBhvr>
                                        <p:cTn id="15" dur="2000" fill="hold"/>
                                        <p:tgtEl>
                                          <p:spTgt spid="18"/>
                                        </p:tgtEl>
                                        <p:attrNameLst>
                                          <p:attrName>ppt_x</p:attrName>
                                          <p:attrName>ppt_y</p:attrName>
                                        </p:attrNameLst>
                                      </p:cBhvr>
                                      <p:rCtr x="-11914" y="26976"/>
                                    </p:animMotion>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par>
                          <p:cTn id="24" fill="hold">
                            <p:stCondLst>
                              <p:cond delay="500"/>
                            </p:stCondLst>
                            <p:childTnLst>
                              <p:par>
                                <p:cTn id="25" presetID="0" presetClass="path" presetSubtype="0" accel="50000" decel="50000" fill="hold" grpId="0" nodeType="afterEffect">
                                  <p:stCondLst>
                                    <p:cond delay="0"/>
                                  </p:stCondLst>
                                  <p:childTnLst>
                                    <p:animMotion origin="layout" path="M -3.54167E-6 -2.94498E-6 C 0.00248 0.01757 0.00756 0.03375 0.01237 0.04993 C 0.01797 0.06843 0.01355 0.046 0.01875 0.0682 C 0.02787 0.1068 0.03425 0.14887 0.03894 0.18932 C 0.04011 0.2099 0.04076 0.22469 0.04219 0.24457 C 0.04258 0.25058 0.04297 0.25682 0.04375 0.26306 C 0.04453 0.27 0.04688 0.28387 0.04688 0.2841 C 0.04766 0.30051 0.05013 0.31739 0.05013 0.33426 " pathEditMode="relative" rAng="0" ptsTypes="fffffffA">
                                      <p:cBhvr>
                                        <p:cTn id="26" dur="2000" fill="hold"/>
                                        <p:tgtEl>
                                          <p:spTgt spid="8"/>
                                        </p:tgtEl>
                                        <p:attrNameLst>
                                          <p:attrName>ppt_x</p:attrName>
                                          <p:attrName>ppt_y</p:attrName>
                                        </p:attrNameLst>
                                      </p:cBhvr>
                                      <p:rCtr x="2500" y="16713"/>
                                    </p:animMotion>
                                  </p:childTnLst>
                                </p:cTn>
                              </p:par>
                              <p:par>
                                <p:cTn id="27" presetID="0" presetClass="path" presetSubtype="0" accel="50000" decel="50000" fill="hold" grpId="0" nodeType="withEffect">
                                  <p:stCondLst>
                                    <p:cond delay="0"/>
                                  </p:stCondLst>
                                  <p:childTnLst>
                                    <p:animMotion origin="layout" path="M -2.5E-6 -0.00023 C -0.00651 0.01849 0.00209 -0.003 -0.00833 0.01295 C -0.0112 0.01734 -0.01289 0.02358 -0.01549 0.02843 C -0.01705 0.04092 -0.01979 0.0467 -0.02396 0.05687 C -0.02825 0.08068 -0.02135 0.04554 -0.02955 0.07235 C -0.0306 0.07536 -0.03034 0.07952 -0.03099 0.08276 C -0.03333 0.09385 -0.03541 0.10449 -0.04088 0.11119 C -0.04375 0.12113 -0.04635 0.13246 -0.04935 0.1424 C -0.05052 0.14586 -0.0526 0.14864 -0.05364 0.15257 C -0.05898 0.17198 -0.06263 0.19348 -0.06914 0.21221 C -0.07148 0.21868 -0.075 0.22376 -0.0776 0.23024 C -0.07942 0.24064 -0.08086 0.25081 -0.0832 0.26121 C -0.08515 0.28525 -0.08984 0.30837 -0.09453 0.33102 C -0.09817 0.34836 -0.09987 0.36731 -0.10299 0.38511 C -0.10442 0.51295 -0.10442 0.46463 -0.10442 0.53028 " pathEditMode="relative" rAng="0" ptsTypes="ffffffffffffffA">
                                      <p:cBhvr>
                                        <p:cTn id="28" dur="2000" fill="hold"/>
                                        <p:tgtEl>
                                          <p:spTgt spid="17"/>
                                        </p:tgtEl>
                                        <p:attrNameLst>
                                          <p:attrName>ppt_x</p:attrName>
                                          <p:attrName>ppt_y</p:attrName>
                                        </p:attrNameLst>
                                      </p:cBhvr>
                                      <p:rCtr x="-5117" y="26375"/>
                                    </p:animMotion>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par>
                          <p:cTn id="34" fill="hold">
                            <p:stCondLst>
                              <p:cond delay="500"/>
                            </p:stCondLst>
                            <p:childTnLst>
                              <p:par>
                                <p:cTn id="35" presetID="0" presetClass="path" presetSubtype="0" accel="50000" decel="50000" fill="hold" grpId="0" nodeType="afterEffect">
                                  <p:stCondLst>
                                    <p:cond delay="0"/>
                                  </p:stCondLst>
                                  <p:childTnLst>
                                    <p:animMotion origin="layout" path="M 4.16667E-7 -6.24133E-7 C 0.00221 0.01803 0.00547 0.03652 0.01094 0.05178 C 0.01146 0.05432 0.01146 0.05756 0.01224 0.05964 C 0.01758 0.07235 0.01641 0.05687 0.01641 0.07282 L 0.04141 0.30652 L 0.04414 0.53259 " pathEditMode="relative" rAng="0" ptsTypes="fffAAA">
                                      <p:cBhvr>
                                        <p:cTn id="36" dur="2000" fill="hold"/>
                                        <p:tgtEl>
                                          <p:spTgt spid="15"/>
                                        </p:tgtEl>
                                        <p:attrNameLst>
                                          <p:attrName>ppt_x</p:attrName>
                                          <p:attrName>ppt_y</p:attrName>
                                        </p:attrNameLst>
                                      </p:cBhvr>
                                      <p:rCtr x="2201" y="26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2" grpId="0" animBg="1"/>
      <p:bldP spid="15" grpId="0" animBg="1"/>
      <p:bldP spid="8" grpId="0" animBg="1"/>
      <p:bldP spid="9"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821163" y="1600200"/>
            <a:ext cx="203147" cy="38100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Rectangle 21"/>
          <p:cNvSpPr/>
          <p:nvPr/>
        </p:nvSpPr>
        <p:spPr bwMode="auto">
          <a:xfrm>
            <a:off x="9514838" y="1600200"/>
            <a:ext cx="203147" cy="38100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Availability:  Fault Domains</a:t>
            </a:r>
            <a:endParaRPr lang="en-US" dirty="0"/>
          </a:p>
        </p:txBody>
      </p:sp>
      <p:sp>
        <p:nvSpPr>
          <p:cNvPr id="3" name="Content Placeholder 2"/>
          <p:cNvSpPr>
            <a:spLocks noGrp="1"/>
          </p:cNvSpPr>
          <p:nvPr>
            <p:ph sz="half" idx="1"/>
          </p:nvPr>
        </p:nvSpPr>
        <p:spPr>
          <a:xfrm>
            <a:off x="519113" y="1447800"/>
            <a:ext cx="6128576" cy="4985980"/>
          </a:xfrm>
        </p:spPr>
        <p:txBody>
          <a:bodyPr/>
          <a:lstStyle/>
          <a:p>
            <a:r>
              <a:rPr lang="en-US" sz="2800" dirty="0" smtClean="0"/>
              <a:t>Purpose: Avoid single points of failures</a:t>
            </a:r>
          </a:p>
          <a:p>
            <a:pPr lvl="1"/>
            <a:r>
              <a:rPr lang="en-US" sz="2000" dirty="0" smtClean="0"/>
              <a:t>Similar concept to update domains</a:t>
            </a:r>
          </a:p>
          <a:p>
            <a:pPr lvl="1"/>
            <a:r>
              <a:rPr lang="en-US" sz="2000" dirty="0" smtClean="0"/>
              <a:t>But you don’t control the updates</a:t>
            </a:r>
          </a:p>
          <a:p>
            <a:r>
              <a:rPr lang="en-US" sz="2800" dirty="0" smtClean="0"/>
              <a:t>Unit of failure based on data center topology</a:t>
            </a:r>
          </a:p>
          <a:p>
            <a:pPr lvl="1"/>
            <a:r>
              <a:rPr lang="en-US" sz="2000" dirty="0" smtClean="0"/>
              <a:t>E.g. top-of-rack switch on a rack of machines</a:t>
            </a:r>
          </a:p>
          <a:p>
            <a:r>
              <a:rPr lang="en-US" sz="2800" dirty="0" smtClean="0"/>
              <a:t>Windows Azure considers fault domains when allocating service roles</a:t>
            </a:r>
          </a:p>
          <a:p>
            <a:pPr lvl="1"/>
            <a:r>
              <a:rPr lang="en-US" sz="2000" dirty="0" smtClean="0"/>
              <a:t>2 fault domains per service</a:t>
            </a:r>
          </a:p>
          <a:p>
            <a:pPr lvl="1"/>
            <a:r>
              <a:rPr lang="en-US" sz="2000" dirty="0" smtClean="0"/>
              <a:t>Will try and spread roles out across more</a:t>
            </a:r>
          </a:p>
          <a:p>
            <a:pPr lvl="1"/>
            <a:r>
              <a:rPr lang="en-US" sz="2000" dirty="0" smtClean="0"/>
              <a:t>E.g. don’t put all roles in same rack</a:t>
            </a:r>
          </a:p>
        </p:txBody>
      </p:sp>
      <p:sp>
        <p:nvSpPr>
          <p:cNvPr id="20" name="Rectangle 19"/>
          <p:cNvSpPr/>
          <p:nvPr/>
        </p:nvSpPr>
        <p:spPr bwMode="auto">
          <a:xfrm>
            <a:off x="7297922" y="2053414"/>
            <a:ext cx="1236476" cy="1066304"/>
          </a:xfrm>
          <a:prstGeom prst="rect">
            <a:avLst/>
          </a:prstGeom>
          <a:solidFill>
            <a:schemeClr val="accent1"/>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Front-End-1</a:t>
            </a:r>
          </a:p>
        </p:txBody>
      </p:sp>
      <p:sp>
        <p:nvSpPr>
          <p:cNvPr id="16" name="TextBox 15"/>
          <p:cNvSpPr txBox="1"/>
          <p:nvPr/>
        </p:nvSpPr>
        <p:spPr>
          <a:xfrm>
            <a:off x="7229082" y="5486401"/>
            <a:ext cx="1305316" cy="615553"/>
          </a:xfrm>
          <a:prstGeom prst="rect">
            <a:avLst/>
          </a:prstGeom>
          <a:noFill/>
        </p:spPr>
        <p:txBody>
          <a:bodyPr wrap="square" lIns="0" tIns="0" rIns="0" bIns="0" rtlCol="0">
            <a:spAutoFit/>
          </a:bodyPr>
          <a:lstStyle/>
          <a:p>
            <a:pPr algn="ctr"/>
            <a:r>
              <a:rPr lang="en-US" sz="2000" dirty="0" smtClean="0">
                <a:gradFill>
                  <a:gsLst>
                    <a:gs pos="0">
                      <a:schemeClr val="tx1"/>
                    </a:gs>
                    <a:gs pos="100000">
                      <a:schemeClr val="tx1"/>
                    </a:gs>
                  </a:gsLst>
                  <a:lin ang="5400000" scaled="0"/>
                </a:gradFill>
              </a:rPr>
              <a:t>Fault Domain 1</a:t>
            </a:r>
          </a:p>
        </p:txBody>
      </p:sp>
      <p:sp>
        <p:nvSpPr>
          <p:cNvPr id="23" name="TextBox 22"/>
          <p:cNvSpPr txBox="1"/>
          <p:nvPr/>
        </p:nvSpPr>
        <p:spPr>
          <a:xfrm>
            <a:off x="8999632" y="5486401"/>
            <a:ext cx="1094627" cy="615553"/>
          </a:xfrm>
          <a:prstGeom prst="rect">
            <a:avLst/>
          </a:prstGeom>
          <a:noFill/>
        </p:spPr>
        <p:txBody>
          <a:bodyPr wrap="square" lIns="0" tIns="0" rIns="0" bIns="0" rtlCol="0">
            <a:spAutoFit/>
          </a:bodyPr>
          <a:lstStyle/>
          <a:p>
            <a:pPr algn="ctr"/>
            <a:r>
              <a:rPr lang="en-US" sz="2000" dirty="0" smtClean="0">
                <a:gradFill>
                  <a:gsLst>
                    <a:gs pos="0">
                      <a:schemeClr val="tx1"/>
                    </a:gs>
                    <a:gs pos="100000">
                      <a:schemeClr val="tx1"/>
                    </a:gs>
                  </a:gsLst>
                  <a:lin ang="5400000" scaled="0"/>
                </a:gradFill>
              </a:rPr>
              <a:t>Fault Domain 2</a:t>
            </a:r>
          </a:p>
        </p:txBody>
      </p:sp>
      <p:sp>
        <p:nvSpPr>
          <p:cNvPr id="10" name="Rectangle 9"/>
          <p:cNvSpPr/>
          <p:nvPr/>
        </p:nvSpPr>
        <p:spPr bwMode="auto">
          <a:xfrm>
            <a:off x="8998173" y="2053414"/>
            <a:ext cx="1236476" cy="1066304"/>
          </a:xfrm>
          <a:prstGeom prst="rect">
            <a:avLst/>
          </a:prstGeom>
          <a:solidFill>
            <a:schemeClr val="accent1"/>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Front-End-2</a:t>
            </a:r>
          </a:p>
        </p:txBody>
      </p:sp>
      <p:sp>
        <p:nvSpPr>
          <p:cNvPr id="11" name="Rectangle 10"/>
          <p:cNvSpPr/>
          <p:nvPr/>
        </p:nvSpPr>
        <p:spPr bwMode="auto">
          <a:xfrm>
            <a:off x="8998173" y="3496236"/>
            <a:ext cx="1236476" cy="1066304"/>
          </a:xfrm>
          <a:prstGeom prst="rect">
            <a:avLst/>
          </a:prstGeom>
          <a:solidFill>
            <a:schemeClr val="accent5"/>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tx1"/>
                </a:solidFill>
              </a:rPr>
              <a:t>Middle Tier-2</a:t>
            </a:r>
          </a:p>
        </p:txBody>
      </p:sp>
      <p:sp>
        <p:nvSpPr>
          <p:cNvPr id="12" name="Rectangle 11"/>
          <p:cNvSpPr/>
          <p:nvPr/>
        </p:nvSpPr>
        <p:spPr bwMode="auto">
          <a:xfrm>
            <a:off x="7372536" y="3496236"/>
            <a:ext cx="1236476" cy="1066304"/>
          </a:xfrm>
          <a:prstGeom prst="rect">
            <a:avLst/>
          </a:prstGeom>
          <a:solidFill>
            <a:schemeClr val="accent5"/>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tx1"/>
                </a:solidFill>
              </a:rPr>
              <a:t>Middle Tier-1</a:t>
            </a:r>
          </a:p>
        </p:txBody>
      </p:sp>
      <p:sp>
        <p:nvSpPr>
          <p:cNvPr id="17" name="Rectangle 16"/>
          <p:cNvSpPr/>
          <p:nvPr/>
        </p:nvSpPr>
        <p:spPr bwMode="auto">
          <a:xfrm>
            <a:off x="11029842" y="1609168"/>
            <a:ext cx="203147" cy="38100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 name="TextBox 17"/>
          <p:cNvSpPr txBox="1"/>
          <p:nvPr/>
        </p:nvSpPr>
        <p:spPr>
          <a:xfrm>
            <a:off x="10514636" y="5495369"/>
            <a:ext cx="1235017" cy="615553"/>
          </a:xfrm>
          <a:prstGeom prst="rect">
            <a:avLst/>
          </a:prstGeom>
          <a:noFill/>
        </p:spPr>
        <p:txBody>
          <a:bodyPr wrap="square" lIns="0" tIns="0" rIns="0" bIns="0" rtlCol="0">
            <a:spAutoFit/>
          </a:bodyPr>
          <a:lstStyle/>
          <a:p>
            <a:pPr algn="ctr"/>
            <a:r>
              <a:rPr lang="en-US" sz="2000" dirty="0" smtClean="0">
                <a:gradFill>
                  <a:gsLst>
                    <a:gs pos="0">
                      <a:schemeClr val="tx1"/>
                    </a:gs>
                    <a:gs pos="100000">
                      <a:schemeClr val="tx1"/>
                    </a:gs>
                  </a:gsLst>
                  <a:lin ang="5400000" scaled="0"/>
                </a:gradFill>
              </a:rPr>
              <a:t>Fault Domain 3</a:t>
            </a:r>
          </a:p>
        </p:txBody>
      </p:sp>
      <p:sp>
        <p:nvSpPr>
          <p:cNvPr id="24" name="Rectangle 23"/>
          <p:cNvSpPr/>
          <p:nvPr/>
        </p:nvSpPr>
        <p:spPr bwMode="auto">
          <a:xfrm>
            <a:off x="10513177" y="3505204"/>
            <a:ext cx="1236476" cy="1066304"/>
          </a:xfrm>
          <a:prstGeom prst="rect">
            <a:avLst/>
          </a:prstGeom>
          <a:solidFill>
            <a:schemeClr val="accent5"/>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tx1"/>
                </a:solidFill>
              </a:rPr>
              <a:t>Middle Tier-3</a:t>
            </a:r>
          </a:p>
        </p:txBody>
      </p:sp>
    </p:spTree>
    <p:extLst>
      <p:ext uri="{BB962C8B-B14F-4D97-AF65-F5344CB8AC3E}">
        <p14:creationId xmlns:p14="http://schemas.microsoft.com/office/powerpoint/2010/main" val="372144806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Role Contents</a:t>
            </a:r>
            <a:endParaRPr lang="en-US" dirty="0"/>
          </a:p>
        </p:txBody>
      </p:sp>
      <p:sp>
        <p:nvSpPr>
          <p:cNvPr id="3" name="Content Placeholder 2"/>
          <p:cNvSpPr>
            <a:spLocks noGrp="1"/>
          </p:cNvSpPr>
          <p:nvPr>
            <p:ph idx="1"/>
          </p:nvPr>
        </p:nvSpPr>
        <p:spPr>
          <a:xfrm>
            <a:off x="519113" y="1389888"/>
            <a:ext cx="11149013" cy="4918269"/>
          </a:xfrm>
        </p:spPr>
        <p:txBody>
          <a:bodyPr/>
          <a:lstStyle/>
          <a:p>
            <a:r>
              <a:rPr lang="en-US" sz="2800" dirty="0"/>
              <a:t>Definition: </a:t>
            </a:r>
          </a:p>
          <a:p>
            <a:pPr lvl="1"/>
            <a:r>
              <a:rPr lang="en-US" sz="2400" dirty="0"/>
              <a:t>Role name</a:t>
            </a:r>
          </a:p>
          <a:p>
            <a:pPr lvl="1"/>
            <a:r>
              <a:rPr lang="en-US" sz="2400" dirty="0"/>
              <a:t>Role type</a:t>
            </a:r>
          </a:p>
          <a:p>
            <a:pPr lvl="1"/>
            <a:r>
              <a:rPr lang="en-US" sz="2400" dirty="0"/>
              <a:t>VM size (e.g. small, medium, etc.)</a:t>
            </a:r>
          </a:p>
          <a:p>
            <a:pPr lvl="1"/>
            <a:r>
              <a:rPr lang="en-US" sz="2400" dirty="0"/>
              <a:t>Network endpoints</a:t>
            </a:r>
          </a:p>
          <a:p>
            <a:r>
              <a:rPr lang="en-US" sz="2800" dirty="0" smtClean="0"/>
              <a:t>Code: </a:t>
            </a:r>
          </a:p>
          <a:p>
            <a:pPr lvl="1"/>
            <a:r>
              <a:rPr lang="en-US" sz="2400" dirty="0"/>
              <a:t>Web/Worker Role: Hosted DLL </a:t>
            </a:r>
            <a:r>
              <a:rPr lang="en-US" sz="2400" dirty="0" smtClean="0"/>
              <a:t/>
            </a:r>
            <a:br>
              <a:rPr lang="en-US" sz="2400" dirty="0" smtClean="0"/>
            </a:br>
            <a:r>
              <a:rPr lang="en-US" sz="2400" dirty="0" smtClean="0"/>
              <a:t>and </a:t>
            </a:r>
            <a:r>
              <a:rPr lang="en-US" sz="2400" dirty="0"/>
              <a:t>other </a:t>
            </a:r>
            <a:r>
              <a:rPr lang="en-US" sz="2400" dirty="0" err="1" smtClean="0"/>
              <a:t>executables</a:t>
            </a:r>
            <a:endParaRPr lang="en-US" sz="2400" dirty="0"/>
          </a:p>
          <a:p>
            <a:pPr lvl="1"/>
            <a:r>
              <a:rPr lang="en-US" sz="2400" dirty="0"/>
              <a:t>VM Role: VHD</a:t>
            </a:r>
          </a:p>
          <a:p>
            <a:r>
              <a:rPr lang="en-US" sz="2800" dirty="0" smtClean="0"/>
              <a:t>Configuration:</a:t>
            </a:r>
          </a:p>
          <a:p>
            <a:pPr lvl="1"/>
            <a:r>
              <a:rPr lang="en-US" sz="2400" dirty="0" smtClean="0"/>
              <a:t>Number of instances</a:t>
            </a:r>
          </a:p>
          <a:p>
            <a:pPr lvl="1"/>
            <a:r>
              <a:rPr lang="en-US" sz="2400" dirty="0" smtClean="0"/>
              <a:t>Number of update and fault domains</a:t>
            </a:r>
            <a:endParaRPr lang="en-US" sz="2400" dirty="0"/>
          </a:p>
        </p:txBody>
      </p:sp>
      <p:grpSp>
        <p:nvGrpSpPr>
          <p:cNvPr id="14" name="Group 13"/>
          <p:cNvGrpSpPr/>
          <p:nvPr/>
        </p:nvGrpSpPr>
        <p:grpSpPr>
          <a:xfrm>
            <a:off x="7350719" y="1981200"/>
            <a:ext cx="4230093" cy="3071813"/>
            <a:chOff x="5867399" y="1981200"/>
            <a:chExt cx="2591195" cy="2746872"/>
          </a:xfrm>
        </p:grpSpPr>
        <p:sp>
          <p:nvSpPr>
            <p:cNvPr id="7" name="Rectangle 6"/>
            <p:cNvSpPr/>
            <p:nvPr/>
          </p:nvSpPr>
          <p:spPr bwMode="auto">
            <a:xfrm>
              <a:off x="5867399" y="1981200"/>
              <a:ext cx="2471954" cy="2725578"/>
            </a:xfrm>
            <a:prstGeom prst="rect">
              <a:avLst/>
            </a:prstGeom>
            <a:solidFill>
              <a:schemeClr val="accent4"/>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solidFill>
                    <a:schemeClr val="bg1"/>
                  </a:solidFill>
                </a:rPr>
                <a:t>Mark’s Service</a:t>
              </a:r>
              <a:br>
                <a:rPr lang="en-US" sz="2200" b="1" dirty="0" smtClean="0">
                  <a:solidFill>
                    <a:schemeClr val="bg1"/>
                  </a:solidFill>
                </a:rPr>
              </a:br>
              <a:endParaRPr lang="en-US" sz="2200" b="1" dirty="0" smtClean="0">
                <a:solidFill>
                  <a:schemeClr val="bg1"/>
                </a:solidFill>
              </a:endParaRPr>
            </a:p>
            <a:p>
              <a:pPr algn="ctr" defTabSz="914099" fontAlgn="base">
                <a:spcBef>
                  <a:spcPct val="0"/>
                </a:spcBef>
                <a:spcAft>
                  <a:spcPct val="0"/>
                </a:spcAft>
              </a:pPr>
              <a:endParaRPr lang="en-US" sz="2200" dirty="0">
                <a:solidFill>
                  <a:schemeClr val="bg1"/>
                </a:solidFill>
              </a:endParaRPr>
            </a:p>
            <a:p>
              <a:pPr algn="ctr" defTabSz="914099" fontAlgn="base">
                <a:spcBef>
                  <a:spcPct val="0"/>
                </a:spcBef>
                <a:spcAft>
                  <a:spcPct val="0"/>
                </a:spcAft>
              </a:pPr>
              <a:endParaRPr lang="en-US" sz="2200" dirty="0" smtClean="0">
                <a:solidFill>
                  <a:schemeClr val="bg1"/>
                </a:solidFill>
              </a:endParaRPr>
            </a:p>
            <a:p>
              <a:pPr algn="ctr" defTabSz="914099" fontAlgn="base">
                <a:spcBef>
                  <a:spcPct val="0"/>
                </a:spcBef>
                <a:spcAft>
                  <a:spcPct val="0"/>
                </a:spcAft>
              </a:pPr>
              <a:endParaRPr lang="en-US" sz="2200" dirty="0">
                <a:solidFill>
                  <a:schemeClr val="bg1"/>
                </a:solidFill>
              </a:endParaRPr>
            </a:p>
            <a:p>
              <a:pPr algn="ctr" defTabSz="914099" fontAlgn="base">
                <a:spcBef>
                  <a:spcPct val="0"/>
                </a:spcBef>
                <a:spcAft>
                  <a:spcPct val="0"/>
                </a:spcAft>
              </a:pPr>
              <a:endParaRPr lang="en-US" sz="2200" dirty="0" smtClean="0">
                <a:solidFill>
                  <a:schemeClr val="bg1"/>
                </a:solidFill>
              </a:endParaRPr>
            </a:p>
            <a:p>
              <a:pPr algn="ctr" defTabSz="914099" fontAlgn="base">
                <a:spcBef>
                  <a:spcPct val="0"/>
                </a:spcBef>
                <a:spcAft>
                  <a:spcPct val="0"/>
                </a:spcAft>
              </a:pPr>
              <a:endParaRPr lang="en-US" sz="2200" dirty="0">
                <a:solidFill>
                  <a:schemeClr val="bg1"/>
                </a:solidFill>
              </a:endParaRPr>
            </a:p>
            <a:p>
              <a:pPr algn="ctr" defTabSz="914099" fontAlgn="base">
                <a:spcBef>
                  <a:spcPct val="0"/>
                </a:spcBef>
                <a:spcAft>
                  <a:spcPct val="0"/>
                </a:spcAft>
              </a:pPr>
              <a:endParaRPr lang="en-US" sz="2200" dirty="0" smtClean="0">
                <a:solidFill>
                  <a:schemeClr val="bg1"/>
                </a:solidFill>
              </a:endParaRPr>
            </a:p>
          </p:txBody>
        </p:sp>
        <p:sp>
          <p:nvSpPr>
            <p:cNvPr id="8" name="Rectangle 7"/>
            <p:cNvSpPr/>
            <p:nvPr/>
          </p:nvSpPr>
          <p:spPr bwMode="auto">
            <a:xfrm>
              <a:off x="5951291" y="2526316"/>
              <a:ext cx="1094500" cy="2045685"/>
            </a:xfrm>
            <a:prstGeom prst="rect">
              <a:avLst/>
            </a:prstGeom>
            <a:solidFill>
              <a:schemeClr val="accent1"/>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dirty="0">
                <a:gradFill>
                  <a:gsLst>
                    <a:gs pos="0">
                      <a:srgbClr val="FFFFFF"/>
                    </a:gs>
                    <a:gs pos="100000">
                      <a:srgbClr val="FFFFFF"/>
                    </a:gs>
                  </a:gsLst>
                  <a:lin ang="5400000" scaled="0"/>
                </a:gradFill>
              </a:endParaRPr>
            </a:p>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dirty="0">
                <a:gradFill>
                  <a:gsLst>
                    <a:gs pos="0">
                      <a:srgbClr val="FFFFFF"/>
                    </a:gs>
                    <a:gs pos="100000">
                      <a:srgbClr val="FFFFFF"/>
                    </a:gs>
                  </a:gsLst>
                  <a:lin ang="5400000" scaled="0"/>
                </a:gradFill>
              </a:endParaRPr>
            </a:p>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9" name="Rectangle 8"/>
            <p:cNvSpPr/>
            <p:nvPr/>
          </p:nvSpPr>
          <p:spPr bwMode="auto">
            <a:xfrm>
              <a:off x="7142494" y="2526316"/>
              <a:ext cx="1129391" cy="2045685"/>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dirty="0">
                <a:gradFill>
                  <a:gsLst>
                    <a:gs pos="0">
                      <a:srgbClr val="FFFFFF"/>
                    </a:gs>
                    <a:gs pos="100000">
                      <a:srgbClr val="FFFFFF"/>
                    </a:gs>
                  </a:gsLst>
                  <a:lin ang="5400000" scaled="0"/>
                </a:gradFill>
              </a:endParaRPr>
            </a:p>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dirty="0">
                <a:gradFill>
                  <a:gsLst>
                    <a:gs pos="0">
                      <a:srgbClr val="FFFFFF"/>
                    </a:gs>
                    <a:gs pos="100000">
                      <a:srgbClr val="FFFFFF"/>
                    </a:gs>
                  </a:gsLst>
                  <a:lin ang="5400000" scaled="0"/>
                </a:gradFill>
              </a:endParaRPr>
            </a:p>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0" name="TextBox 9"/>
            <p:cNvSpPr txBox="1"/>
            <p:nvPr/>
          </p:nvSpPr>
          <p:spPr>
            <a:xfrm>
              <a:off x="6096000" y="3686239"/>
              <a:ext cx="43" cy="192654"/>
            </a:xfrm>
            <a:prstGeom prst="rect">
              <a:avLst/>
            </a:prstGeom>
            <a:noFill/>
          </p:spPr>
          <p:txBody>
            <a:bodyPr wrap="none" lIns="0" tIns="0" rIns="0" bIns="0" rtlCol="0">
              <a:spAutoFit/>
            </a:bodyPr>
            <a:lstStyle/>
            <a:p>
              <a:endParaRPr lang="en-US" sz="1400" dirty="0" smtClean="0">
                <a:gradFill>
                  <a:gsLst>
                    <a:gs pos="0">
                      <a:schemeClr val="tx1"/>
                    </a:gs>
                    <a:gs pos="100000">
                      <a:schemeClr val="tx1"/>
                    </a:gs>
                  </a:gsLst>
                  <a:lin ang="5400000" scaled="0"/>
                </a:gradFill>
              </a:endParaRPr>
            </a:p>
          </p:txBody>
        </p:sp>
        <p:sp>
          <p:nvSpPr>
            <p:cNvPr id="11" name="Rectangle 10"/>
            <p:cNvSpPr/>
            <p:nvPr/>
          </p:nvSpPr>
          <p:spPr>
            <a:xfrm>
              <a:off x="5957263" y="2514338"/>
              <a:ext cx="1291195" cy="2201756"/>
            </a:xfrm>
            <a:prstGeom prst="rect">
              <a:avLst/>
            </a:prstGeom>
          </p:spPr>
          <p:txBody>
            <a:bodyPr wrap="square">
              <a:spAutoFit/>
            </a:bodyPr>
            <a:lstStyle/>
            <a:p>
              <a:r>
                <a:rPr lang="en-US" sz="1600" b="1" dirty="0" smtClean="0">
                  <a:solidFill>
                    <a:schemeClr val="bg1"/>
                  </a:solidFill>
                </a:rPr>
                <a:t>Role: Front-End</a:t>
              </a:r>
            </a:p>
            <a:p>
              <a:endParaRPr lang="en-US" sz="1050" b="1" dirty="0" smtClean="0">
                <a:solidFill>
                  <a:schemeClr val="bg1"/>
                </a:solidFill>
              </a:endParaRPr>
            </a:p>
            <a:p>
              <a:r>
                <a:rPr lang="en-US" sz="1400" b="1" dirty="0" smtClean="0">
                  <a:solidFill>
                    <a:schemeClr val="bg1"/>
                  </a:solidFill>
                </a:rPr>
                <a:t>Definition</a:t>
              </a:r>
              <a:endParaRPr lang="en-US" sz="1200" b="1" dirty="0" smtClean="0">
                <a:solidFill>
                  <a:schemeClr val="bg1"/>
                </a:solidFill>
              </a:endParaRPr>
            </a:p>
            <a:p>
              <a:r>
                <a:rPr lang="en-US" sz="1400" dirty="0" smtClean="0">
                  <a:solidFill>
                    <a:schemeClr val="bg1"/>
                  </a:solidFill>
                </a:rPr>
                <a:t>Type: Web</a:t>
              </a:r>
            </a:p>
            <a:p>
              <a:r>
                <a:rPr lang="en-US" sz="1400" dirty="0" smtClean="0">
                  <a:solidFill>
                    <a:schemeClr val="bg1"/>
                  </a:solidFill>
                </a:rPr>
                <a:t>VM </a:t>
              </a:r>
              <a:r>
                <a:rPr lang="en-US" sz="1400" dirty="0">
                  <a:solidFill>
                    <a:schemeClr val="bg1"/>
                  </a:solidFill>
                </a:rPr>
                <a:t>Size: Small</a:t>
              </a:r>
            </a:p>
            <a:p>
              <a:r>
                <a:rPr lang="en-US" sz="1400" dirty="0">
                  <a:solidFill>
                    <a:schemeClr val="bg1"/>
                  </a:solidFill>
                </a:rPr>
                <a:t>Endpoints: </a:t>
              </a:r>
              <a:r>
                <a:rPr lang="en-US" sz="1400" dirty="0" smtClean="0">
                  <a:solidFill>
                    <a:schemeClr val="bg1"/>
                  </a:solidFill>
                </a:rPr>
                <a:t>External-1</a:t>
              </a:r>
            </a:p>
            <a:p>
              <a:r>
                <a:rPr lang="en-US" sz="1400" b="1" dirty="0">
                  <a:solidFill>
                    <a:schemeClr val="bg1"/>
                  </a:solidFill>
                </a:rPr>
                <a:t>Configuration</a:t>
              </a:r>
            </a:p>
            <a:p>
              <a:r>
                <a:rPr lang="en-US" sz="1400" dirty="0">
                  <a:solidFill>
                    <a:schemeClr val="bg1"/>
                  </a:solidFill>
                </a:rPr>
                <a:t>Instances: 2</a:t>
              </a:r>
            </a:p>
            <a:p>
              <a:r>
                <a:rPr lang="en-US" sz="1400" dirty="0">
                  <a:solidFill>
                    <a:schemeClr val="bg1"/>
                  </a:solidFill>
                </a:rPr>
                <a:t>Update Domains: 2</a:t>
              </a:r>
            </a:p>
            <a:p>
              <a:r>
                <a:rPr lang="en-US" sz="1400" dirty="0">
                  <a:solidFill>
                    <a:schemeClr val="bg1"/>
                  </a:solidFill>
                </a:rPr>
                <a:t>Fault Domains: 2</a:t>
              </a:r>
            </a:p>
            <a:p>
              <a:endParaRPr lang="en-US" sz="1400" dirty="0">
                <a:gradFill>
                  <a:gsLst>
                    <a:gs pos="0">
                      <a:schemeClr val="tx1"/>
                    </a:gs>
                    <a:gs pos="100000">
                      <a:schemeClr val="tx1"/>
                    </a:gs>
                  </a:gsLst>
                  <a:lin ang="5400000" scaled="0"/>
                </a:gradFill>
              </a:endParaRPr>
            </a:p>
          </p:txBody>
        </p:sp>
        <p:sp>
          <p:nvSpPr>
            <p:cNvPr id="13" name="Rectangle 12"/>
            <p:cNvSpPr/>
            <p:nvPr/>
          </p:nvSpPr>
          <p:spPr>
            <a:xfrm>
              <a:off x="7167399" y="2526316"/>
              <a:ext cx="1291195" cy="2201756"/>
            </a:xfrm>
            <a:prstGeom prst="rect">
              <a:avLst/>
            </a:prstGeom>
          </p:spPr>
          <p:txBody>
            <a:bodyPr wrap="square">
              <a:spAutoFit/>
            </a:bodyPr>
            <a:lstStyle/>
            <a:p>
              <a:r>
                <a:rPr lang="en-US" sz="1600" b="1" dirty="0" smtClean="0">
                  <a:gradFill>
                    <a:gsLst>
                      <a:gs pos="0">
                        <a:schemeClr val="tx1"/>
                      </a:gs>
                      <a:gs pos="100000">
                        <a:schemeClr val="tx1"/>
                      </a:gs>
                    </a:gsLst>
                    <a:lin ang="5400000" scaled="0"/>
                  </a:gradFill>
                </a:rPr>
                <a:t>Role: Middle-Tier</a:t>
              </a:r>
            </a:p>
            <a:p>
              <a:endParaRPr lang="en-US" sz="1050" b="1" dirty="0" smtClean="0">
                <a:gradFill>
                  <a:gsLst>
                    <a:gs pos="0">
                      <a:schemeClr val="tx1"/>
                    </a:gs>
                    <a:gs pos="100000">
                      <a:schemeClr val="tx1"/>
                    </a:gs>
                  </a:gsLst>
                  <a:lin ang="5400000" scaled="0"/>
                </a:gradFill>
              </a:endParaRPr>
            </a:p>
            <a:p>
              <a:r>
                <a:rPr lang="en-US" sz="1400" b="1" dirty="0" smtClean="0">
                  <a:gradFill>
                    <a:gsLst>
                      <a:gs pos="0">
                        <a:schemeClr val="tx1"/>
                      </a:gs>
                      <a:gs pos="100000">
                        <a:schemeClr val="tx1"/>
                      </a:gs>
                    </a:gsLst>
                    <a:lin ang="5400000" scaled="0"/>
                  </a:gradFill>
                </a:rPr>
                <a:t>Definition</a:t>
              </a:r>
            </a:p>
            <a:p>
              <a:r>
                <a:rPr lang="en-US" sz="1400" dirty="0" smtClean="0">
                  <a:gradFill>
                    <a:gsLst>
                      <a:gs pos="0">
                        <a:schemeClr val="tx1"/>
                      </a:gs>
                      <a:gs pos="100000">
                        <a:schemeClr val="tx1"/>
                      </a:gs>
                    </a:gsLst>
                    <a:lin ang="5400000" scaled="0"/>
                  </a:gradFill>
                </a:rPr>
                <a:t>Type: Worker</a:t>
              </a:r>
            </a:p>
            <a:p>
              <a:r>
                <a:rPr lang="en-US" sz="1400" dirty="0" smtClean="0">
                  <a:gradFill>
                    <a:gsLst>
                      <a:gs pos="0">
                        <a:schemeClr val="tx1"/>
                      </a:gs>
                      <a:gs pos="100000">
                        <a:schemeClr val="tx1"/>
                      </a:gs>
                    </a:gsLst>
                    <a:lin ang="5400000" scaled="0"/>
                  </a:gradFill>
                </a:rPr>
                <a:t>VM </a:t>
              </a:r>
              <a:r>
                <a:rPr lang="en-US" sz="1400" dirty="0">
                  <a:gradFill>
                    <a:gsLst>
                      <a:gs pos="0">
                        <a:schemeClr val="tx1"/>
                      </a:gs>
                      <a:gs pos="100000">
                        <a:schemeClr val="tx1"/>
                      </a:gs>
                    </a:gsLst>
                    <a:lin ang="5400000" scaled="0"/>
                  </a:gradFill>
                </a:rPr>
                <a:t>Size: </a:t>
              </a:r>
              <a:r>
                <a:rPr lang="en-US" sz="1400" dirty="0" smtClean="0">
                  <a:gradFill>
                    <a:gsLst>
                      <a:gs pos="0">
                        <a:schemeClr val="tx1"/>
                      </a:gs>
                      <a:gs pos="100000">
                        <a:schemeClr val="tx1"/>
                      </a:gs>
                    </a:gsLst>
                    <a:lin ang="5400000" scaled="0"/>
                  </a:gradFill>
                </a:rPr>
                <a:t>Large</a:t>
              </a:r>
              <a:endParaRPr lang="en-US" sz="1400" dirty="0">
                <a:gradFill>
                  <a:gsLst>
                    <a:gs pos="0">
                      <a:schemeClr val="tx1"/>
                    </a:gs>
                    <a:gs pos="100000">
                      <a:schemeClr val="tx1"/>
                    </a:gs>
                  </a:gsLst>
                  <a:lin ang="5400000" scaled="0"/>
                </a:gradFill>
              </a:endParaRPr>
            </a:p>
            <a:p>
              <a:r>
                <a:rPr lang="en-US" sz="1400" dirty="0">
                  <a:gradFill>
                    <a:gsLst>
                      <a:gs pos="0">
                        <a:schemeClr val="tx1"/>
                      </a:gs>
                      <a:gs pos="100000">
                        <a:schemeClr val="tx1"/>
                      </a:gs>
                    </a:gsLst>
                    <a:lin ang="5400000" scaled="0"/>
                  </a:gradFill>
                </a:rPr>
                <a:t>Endpoints: </a:t>
              </a:r>
              <a:r>
                <a:rPr lang="en-US" sz="1400" dirty="0" smtClean="0">
                  <a:gradFill>
                    <a:gsLst>
                      <a:gs pos="0">
                        <a:schemeClr val="tx1"/>
                      </a:gs>
                      <a:gs pos="100000">
                        <a:schemeClr val="tx1"/>
                      </a:gs>
                    </a:gsLst>
                    <a:lin ang="5400000" scaled="0"/>
                  </a:gradFill>
                </a:rPr>
                <a:t>Internal-1</a:t>
              </a:r>
            </a:p>
            <a:p>
              <a:r>
                <a:rPr lang="en-US" sz="1400" b="1" dirty="0">
                  <a:gradFill>
                    <a:gsLst>
                      <a:gs pos="0">
                        <a:schemeClr val="tx1"/>
                      </a:gs>
                      <a:gs pos="100000">
                        <a:schemeClr val="tx1"/>
                      </a:gs>
                    </a:gsLst>
                    <a:lin ang="5400000" scaled="0"/>
                  </a:gradFill>
                </a:rPr>
                <a:t>Configuration</a:t>
              </a:r>
            </a:p>
            <a:p>
              <a:r>
                <a:rPr lang="en-US" sz="1400" dirty="0">
                  <a:gradFill>
                    <a:gsLst>
                      <a:gs pos="0">
                        <a:schemeClr val="tx1"/>
                      </a:gs>
                      <a:gs pos="100000">
                        <a:schemeClr val="tx1"/>
                      </a:gs>
                    </a:gsLst>
                    <a:lin ang="5400000" scaled="0"/>
                  </a:gradFill>
                </a:rPr>
                <a:t>Instances: 3</a:t>
              </a:r>
            </a:p>
            <a:p>
              <a:r>
                <a:rPr lang="en-US" sz="1400" dirty="0">
                  <a:gradFill>
                    <a:gsLst>
                      <a:gs pos="0">
                        <a:schemeClr val="tx1"/>
                      </a:gs>
                      <a:gs pos="100000">
                        <a:schemeClr val="tx1"/>
                      </a:gs>
                    </a:gsLst>
                    <a:lin ang="5400000" scaled="0"/>
                  </a:gradFill>
                </a:rPr>
                <a:t>Update Domains: 2</a:t>
              </a:r>
            </a:p>
            <a:p>
              <a:r>
                <a:rPr lang="en-US" sz="1400" dirty="0">
                  <a:gradFill>
                    <a:gsLst>
                      <a:gs pos="0">
                        <a:schemeClr val="tx1"/>
                      </a:gs>
                      <a:gs pos="100000">
                        <a:schemeClr val="tx1"/>
                      </a:gs>
                    </a:gsLst>
                    <a:lin ang="5400000" scaled="0"/>
                  </a:gradFill>
                </a:rPr>
                <a:t>Fault Domains: 2</a:t>
              </a:r>
            </a:p>
            <a:p>
              <a:endParaRPr lang="en-US" sz="1400" dirty="0">
                <a:gradFill>
                  <a:gsLst>
                    <a:gs pos="0">
                      <a:schemeClr val="tx1"/>
                    </a:gs>
                    <a:gs pos="100000">
                      <a:schemeClr val="tx1"/>
                    </a:gs>
                  </a:gsLst>
                  <a:lin ang="5400000" scaled="0"/>
                </a:gradFill>
              </a:endParaRPr>
            </a:p>
          </p:txBody>
        </p:sp>
      </p:grpSp>
    </p:spTree>
    <p:extLst>
      <p:ext uri="{BB962C8B-B14F-4D97-AF65-F5344CB8AC3E}">
        <p14:creationId xmlns:p14="http://schemas.microsoft.com/office/powerpoint/2010/main" val="10968623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Role Types</a:t>
            </a:r>
            <a:endParaRPr lang="en-US" dirty="0"/>
          </a:p>
        </p:txBody>
      </p:sp>
      <p:sp>
        <p:nvSpPr>
          <p:cNvPr id="3" name="Content Placeholder 2"/>
          <p:cNvSpPr>
            <a:spLocks noGrp="1"/>
          </p:cNvSpPr>
          <p:nvPr>
            <p:ph idx="1"/>
          </p:nvPr>
        </p:nvSpPr>
        <p:spPr>
          <a:xfrm>
            <a:off x="519113" y="1447800"/>
            <a:ext cx="11149013" cy="4573560"/>
          </a:xfrm>
        </p:spPr>
        <p:txBody>
          <a:bodyPr/>
          <a:lstStyle/>
          <a:p>
            <a:r>
              <a:rPr lang="en-US" dirty="0" smtClean="0"/>
              <a:t>There are currently three role types:</a:t>
            </a:r>
          </a:p>
          <a:p>
            <a:pPr lvl="1"/>
            <a:r>
              <a:rPr lang="en-US" dirty="0" smtClean="0"/>
              <a:t>Web Role: IIS7 and ASP.NET in Windows Azure-supplied OS</a:t>
            </a:r>
          </a:p>
          <a:p>
            <a:pPr lvl="1"/>
            <a:r>
              <a:rPr lang="en-US" dirty="0" smtClean="0"/>
              <a:t>Worker Role: arbitrary code in Windows Azure-supplied OS</a:t>
            </a:r>
          </a:p>
          <a:p>
            <a:pPr lvl="1"/>
            <a:r>
              <a:rPr lang="en-US" dirty="0" smtClean="0"/>
              <a:t>VM Role: uploaded VHD with customer-supplied OS</a:t>
            </a:r>
          </a:p>
          <a:p>
            <a:r>
              <a:rPr lang="en-US" dirty="0" smtClean="0"/>
              <a:t>VM Role: is it a VM?</a:t>
            </a:r>
          </a:p>
          <a:p>
            <a:pPr lvl="1"/>
            <a:r>
              <a:rPr lang="en-US" dirty="0" smtClean="0"/>
              <a:t>No, because it is stateless</a:t>
            </a:r>
          </a:p>
          <a:p>
            <a:pPr lvl="1"/>
            <a:r>
              <a:rPr lang="en-US" dirty="0" smtClean="0"/>
              <a:t>Good for:</a:t>
            </a:r>
          </a:p>
          <a:p>
            <a:pPr lvl="2"/>
            <a:r>
              <a:rPr lang="en-US" dirty="0" smtClean="0"/>
              <a:t>Long install (5+ minutes)</a:t>
            </a:r>
          </a:p>
          <a:p>
            <a:pPr lvl="2"/>
            <a:r>
              <a:rPr lang="en-US" dirty="0" smtClean="0"/>
              <a:t>Manual install/</a:t>
            </a:r>
            <a:r>
              <a:rPr lang="en-US" dirty="0" err="1" smtClean="0"/>
              <a:t>config</a:t>
            </a:r>
            <a:endParaRPr lang="en-US" dirty="0" smtClean="0"/>
          </a:p>
          <a:p>
            <a:pPr lvl="2"/>
            <a:r>
              <a:rPr lang="en-US" dirty="0" smtClean="0"/>
              <a:t>Fragile install/</a:t>
            </a:r>
            <a:r>
              <a:rPr lang="en-US" dirty="0" err="1" smtClean="0"/>
              <a:t>config</a:t>
            </a:r>
            <a:endParaRPr lang="en-US" dirty="0"/>
          </a:p>
        </p:txBody>
      </p:sp>
    </p:spTree>
    <p:extLst>
      <p:ext uri="{BB962C8B-B14F-4D97-AF65-F5344CB8AC3E}">
        <p14:creationId xmlns:p14="http://schemas.microsoft.com/office/powerpoint/2010/main" val="187212712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 Files</a:t>
            </a:r>
            <a:endParaRPr lang="en-US" dirty="0"/>
          </a:p>
        </p:txBody>
      </p:sp>
      <p:sp>
        <p:nvSpPr>
          <p:cNvPr id="3" name="Text Placeholder 2"/>
          <p:cNvSpPr>
            <a:spLocks noGrp="1"/>
          </p:cNvSpPr>
          <p:nvPr>
            <p:ph idx="1"/>
          </p:nvPr>
        </p:nvSpPr>
        <p:spPr>
          <a:xfrm>
            <a:off x="519113" y="1499616"/>
            <a:ext cx="5369623" cy="3742563"/>
          </a:xfrm>
        </p:spPr>
        <p:txBody>
          <a:bodyPr/>
          <a:lstStyle/>
          <a:p>
            <a:r>
              <a:rPr lang="en-US" dirty="0" smtClean="0"/>
              <a:t>Service definition is in </a:t>
            </a:r>
            <a:r>
              <a:rPr lang="en-US" dirty="0" err="1" smtClean="0"/>
              <a:t>ServiceDefinition.csdef</a:t>
            </a:r>
            <a:endParaRPr lang="en-US" dirty="0" smtClean="0"/>
          </a:p>
          <a:p>
            <a:r>
              <a:rPr lang="en-US" dirty="0" smtClean="0"/>
              <a:t>Service configuration is in </a:t>
            </a:r>
            <a:r>
              <a:rPr lang="en-US" dirty="0" err="1" smtClean="0"/>
              <a:t>ServiceConfiguration.cscfg</a:t>
            </a:r>
            <a:endParaRPr lang="en-US" dirty="0" smtClean="0"/>
          </a:p>
          <a:p>
            <a:r>
              <a:rPr lang="en-US" dirty="0" err="1" smtClean="0"/>
              <a:t>CSPack</a:t>
            </a:r>
            <a:r>
              <a:rPr lang="en-US" dirty="0" smtClean="0"/>
              <a:t> program Zips service binaries and definition into service package file (</a:t>
            </a:r>
            <a:r>
              <a:rPr lang="en-US" dirty="0" err="1" smtClean="0"/>
              <a:t>service.cscfg</a:t>
            </a:r>
            <a:r>
              <a:rPr lang="en-US" dirty="0" smtClean="0"/>
              <a:t>)</a:t>
            </a:r>
            <a:endParaRPr lang="en-US" dirty="0"/>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241" y="685800"/>
            <a:ext cx="3172968" cy="2147888"/>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0602" y="3200400"/>
            <a:ext cx="2980944" cy="3063240"/>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750" y="5410201"/>
            <a:ext cx="3813048" cy="736469"/>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5561012" y="1600200"/>
            <a:ext cx="1783080" cy="457200"/>
          </a:xfrm>
          <a:prstGeom prst="straightConnector1">
            <a:avLst/>
          </a:prstGeom>
          <a:ln>
            <a:solidFill>
              <a:schemeClr val="accent3"/>
            </a:solidFill>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6094412" y="3276600"/>
            <a:ext cx="1474750" cy="228600"/>
          </a:xfrm>
          <a:prstGeom prst="straightConnector1">
            <a:avLst/>
          </a:prstGeom>
          <a:ln>
            <a:solidFill>
              <a:schemeClr val="accent3"/>
            </a:solidFill>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a:off x="3198812" y="5181600"/>
            <a:ext cx="533400" cy="152400"/>
          </a:xfrm>
          <a:prstGeom prst="straightConnector1">
            <a:avLst/>
          </a:prstGeom>
          <a:ln>
            <a:solidFill>
              <a:schemeClr val="accent3"/>
            </a:solidFill>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590321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8989258" y="2815158"/>
            <a:ext cx="2234618" cy="7620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RDFE</a:t>
            </a:r>
          </a:p>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Service</a:t>
            </a:r>
          </a:p>
        </p:txBody>
      </p:sp>
      <p:sp>
        <p:nvSpPr>
          <p:cNvPr id="4" name="Rectangle 3"/>
          <p:cNvSpPr/>
          <p:nvPr/>
        </p:nvSpPr>
        <p:spPr bwMode="auto">
          <a:xfrm>
            <a:off x="9040045" y="2253956"/>
            <a:ext cx="2133044" cy="533400"/>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Portal Service</a:t>
            </a:r>
          </a:p>
        </p:txBody>
      </p:sp>
      <p:sp>
        <p:nvSpPr>
          <p:cNvPr id="6" name="Rounded Rectangle 5"/>
          <p:cNvSpPr/>
          <p:nvPr/>
        </p:nvSpPr>
        <p:spPr bwMode="auto">
          <a:xfrm>
            <a:off x="8329030" y="4339158"/>
            <a:ext cx="3555074" cy="1905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chemeClr val="bg1"/>
              </a:solidFill>
            </a:endParaRPr>
          </a:p>
          <a:p>
            <a:pPr algn="ctr" defTabSz="914099" fontAlgn="base">
              <a:spcBef>
                <a:spcPct val="0"/>
              </a:spcBef>
              <a:spcAft>
                <a:spcPct val="0"/>
              </a:spcAft>
            </a:pPr>
            <a:endParaRPr lang="en-US" sz="2000" dirty="0">
              <a:solidFill>
                <a:schemeClr val="bg1"/>
              </a:solidFill>
            </a:endParaRPr>
          </a:p>
          <a:p>
            <a:pPr algn="ctr" defTabSz="914099" fontAlgn="base">
              <a:spcBef>
                <a:spcPct val="0"/>
              </a:spcBef>
              <a:spcAft>
                <a:spcPct val="0"/>
              </a:spcAft>
            </a:pPr>
            <a:endParaRPr lang="en-US" sz="2000" dirty="0" smtClean="0">
              <a:solidFill>
                <a:schemeClr val="bg1"/>
              </a:solidFill>
            </a:endParaRPr>
          </a:p>
          <a:p>
            <a:pPr algn="ctr" defTabSz="914099" fontAlgn="base">
              <a:spcBef>
                <a:spcPct val="0"/>
              </a:spcBef>
              <a:spcAft>
                <a:spcPct val="0"/>
              </a:spcAft>
            </a:pPr>
            <a:endParaRPr lang="en-US" sz="2000" dirty="0">
              <a:solidFill>
                <a:schemeClr val="bg1"/>
              </a:solidFill>
            </a:endParaRPr>
          </a:p>
          <a:p>
            <a:pPr algn="ctr" defTabSz="914099" fontAlgn="base">
              <a:spcBef>
                <a:spcPct val="0"/>
              </a:spcBef>
              <a:spcAft>
                <a:spcPct val="0"/>
              </a:spcAft>
            </a:pPr>
            <a:r>
              <a:rPr lang="en-US" sz="1600" dirty="0" smtClean="0">
                <a:solidFill>
                  <a:schemeClr val="bg1"/>
                </a:solidFill>
              </a:rPr>
              <a:t>US-North Central Datacenter</a:t>
            </a:r>
          </a:p>
        </p:txBody>
      </p:sp>
      <p:sp>
        <p:nvSpPr>
          <p:cNvPr id="30" name="Flowchart: Process 29"/>
          <p:cNvSpPr/>
          <p:nvPr/>
        </p:nvSpPr>
        <p:spPr bwMode="auto">
          <a:xfrm>
            <a:off x="9204490" y="5339697"/>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Flowchart: Process 30"/>
          <p:cNvSpPr/>
          <p:nvPr/>
        </p:nvSpPr>
        <p:spPr bwMode="auto">
          <a:xfrm>
            <a:off x="9362467" y="5339697"/>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2" name="Flowchart: Process 31"/>
          <p:cNvSpPr/>
          <p:nvPr/>
        </p:nvSpPr>
        <p:spPr bwMode="auto">
          <a:xfrm>
            <a:off x="9525229" y="5339697"/>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3" name="Flowchart: Process 32"/>
          <p:cNvSpPr/>
          <p:nvPr/>
        </p:nvSpPr>
        <p:spPr bwMode="auto">
          <a:xfrm>
            <a:off x="9676823" y="5339697"/>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4" name="Flowchart: Process 33"/>
          <p:cNvSpPr/>
          <p:nvPr/>
        </p:nvSpPr>
        <p:spPr bwMode="auto">
          <a:xfrm>
            <a:off x="9204490" y="5430856"/>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5" name="Flowchart: Process 34"/>
          <p:cNvSpPr/>
          <p:nvPr/>
        </p:nvSpPr>
        <p:spPr bwMode="auto">
          <a:xfrm>
            <a:off x="9362467" y="5430856"/>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6" name="Flowchart: Process 35"/>
          <p:cNvSpPr/>
          <p:nvPr/>
        </p:nvSpPr>
        <p:spPr bwMode="auto">
          <a:xfrm>
            <a:off x="9525229" y="5430856"/>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7" name="Flowchart: Process 36"/>
          <p:cNvSpPr/>
          <p:nvPr/>
        </p:nvSpPr>
        <p:spPr bwMode="auto">
          <a:xfrm>
            <a:off x="9676823" y="5430856"/>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6" name="Flowchart: Process 45"/>
          <p:cNvSpPr/>
          <p:nvPr/>
        </p:nvSpPr>
        <p:spPr bwMode="auto">
          <a:xfrm>
            <a:off x="9205766" y="5520399"/>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7" name="Flowchart: Process 46"/>
          <p:cNvSpPr/>
          <p:nvPr/>
        </p:nvSpPr>
        <p:spPr bwMode="auto">
          <a:xfrm>
            <a:off x="9363742" y="5520399"/>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8" name="Flowchart: Process 47"/>
          <p:cNvSpPr/>
          <p:nvPr/>
        </p:nvSpPr>
        <p:spPr bwMode="auto">
          <a:xfrm>
            <a:off x="9525229" y="5520399"/>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9" name="Flowchart: Process 48"/>
          <p:cNvSpPr/>
          <p:nvPr/>
        </p:nvSpPr>
        <p:spPr bwMode="auto">
          <a:xfrm>
            <a:off x="9678099" y="5520399"/>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0" name="Flowchart: Process 49"/>
          <p:cNvSpPr/>
          <p:nvPr/>
        </p:nvSpPr>
        <p:spPr bwMode="auto">
          <a:xfrm>
            <a:off x="9205766" y="5611558"/>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1" name="Flowchart: Process 50"/>
          <p:cNvSpPr/>
          <p:nvPr/>
        </p:nvSpPr>
        <p:spPr bwMode="auto">
          <a:xfrm>
            <a:off x="9363742" y="5611558"/>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2" name="Flowchart: Process 51"/>
          <p:cNvSpPr/>
          <p:nvPr/>
        </p:nvSpPr>
        <p:spPr bwMode="auto">
          <a:xfrm>
            <a:off x="9525229" y="5611558"/>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3" name="Flowchart: Process 52"/>
          <p:cNvSpPr/>
          <p:nvPr/>
        </p:nvSpPr>
        <p:spPr bwMode="auto">
          <a:xfrm>
            <a:off x="9678099" y="5611558"/>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Flowchart: Process 53"/>
          <p:cNvSpPr/>
          <p:nvPr/>
        </p:nvSpPr>
        <p:spPr bwMode="auto">
          <a:xfrm>
            <a:off x="9203213" y="4981379"/>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5" name="Flowchart: Process 54"/>
          <p:cNvSpPr/>
          <p:nvPr/>
        </p:nvSpPr>
        <p:spPr bwMode="auto">
          <a:xfrm>
            <a:off x="9361190" y="4981379"/>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6" name="Flowchart: Process 55"/>
          <p:cNvSpPr/>
          <p:nvPr/>
        </p:nvSpPr>
        <p:spPr bwMode="auto">
          <a:xfrm>
            <a:off x="9525229" y="4981379"/>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7" name="Flowchart: Process 56"/>
          <p:cNvSpPr/>
          <p:nvPr/>
        </p:nvSpPr>
        <p:spPr bwMode="auto">
          <a:xfrm>
            <a:off x="9675546" y="4981379"/>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8" name="Flowchart: Process 57"/>
          <p:cNvSpPr/>
          <p:nvPr/>
        </p:nvSpPr>
        <p:spPr bwMode="auto">
          <a:xfrm>
            <a:off x="9203213" y="5072538"/>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Flowchart: Process 58"/>
          <p:cNvSpPr/>
          <p:nvPr/>
        </p:nvSpPr>
        <p:spPr bwMode="auto">
          <a:xfrm>
            <a:off x="9361190" y="5072538"/>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Flowchart: Process 59"/>
          <p:cNvSpPr/>
          <p:nvPr/>
        </p:nvSpPr>
        <p:spPr bwMode="auto">
          <a:xfrm>
            <a:off x="9525229" y="5072538"/>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1" name="Flowchart: Process 60"/>
          <p:cNvSpPr/>
          <p:nvPr/>
        </p:nvSpPr>
        <p:spPr bwMode="auto">
          <a:xfrm>
            <a:off x="9675546" y="5072538"/>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Flowchart: Process 61"/>
          <p:cNvSpPr/>
          <p:nvPr/>
        </p:nvSpPr>
        <p:spPr bwMode="auto">
          <a:xfrm>
            <a:off x="9204490" y="5162081"/>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Flowchart: Process 62"/>
          <p:cNvSpPr/>
          <p:nvPr/>
        </p:nvSpPr>
        <p:spPr bwMode="auto">
          <a:xfrm>
            <a:off x="9362467" y="5162081"/>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Flowchart: Process 63"/>
          <p:cNvSpPr/>
          <p:nvPr/>
        </p:nvSpPr>
        <p:spPr bwMode="auto">
          <a:xfrm>
            <a:off x="9525229" y="5162081"/>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Flowchart: Process 64"/>
          <p:cNvSpPr/>
          <p:nvPr/>
        </p:nvSpPr>
        <p:spPr bwMode="auto">
          <a:xfrm>
            <a:off x="9676823" y="5162081"/>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Flowchart: Process 65"/>
          <p:cNvSpPr/>
          <p:nvPr/>
        </p:nvSpPr>
        <p:spPr bwMode="auto">
          <a:xfrm>
            <a:off x="9204490" y="5253240"/>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7" name="Flowchart: Process 66"/>
          <p:cNvSpPr/>
          <p:nvPr/>
        </p:nvSpPr>
        <p:spPr bwMode="auto">
          <a:xfrm>
            <a:off x="9362467" y="5253240"/>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8" name="Flowchart: Process 67"/>
          <p:cNvSpPr/>
          <p:nvPr/>
        </p:nvSpPr>
        <p:spPr bwMode="auto">
          <a:xfrm>
            <a:off x="9525229" y="5253240"/>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9" name="Flowchart: Process 68"/>
          <p:cNvSpPr/>
          <p:nvPr/>
        </p:nvSpPr>
        <p:spPr bwMode="auto">
          <a:xfrm>
            <a:off x="9676823" y="5253240"/>
            <a:ext cx="118084" cy="71419"/>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1" name="Group 70"/>
          <p:cNvGrpSpPr/>
          <p:nvPr/>
        </p:nvGrpSpPr>
        <p:grpSpPr>
          <a:xfrm>
            <a:off x="8553730" y="4981188"/>
            <a:ext cx="590416" cy="701598"/>
            <a:chOff x="2129481" y="1246746"/>
            <a:chExt cx="1904998" cy="3687204"/>
          </a:xfrm>
        </p:grpSpPr>
        <p:sp>
          <p:nvSpPr>
            <p:cNvPr id="72" name="Flowchart: Process 71"/>
            <p:cNvSpPr/>
            <p:nvPr/>
          </p:nvSpPr>
          <p:spPr bwMode="auto">
            <a:xfrm>
              <a:off x="2129481"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Flowchart: Process 72"/>
            <p:cNvSpPr/>
            <p:nvPr/>
          </p:nvSpPr>
          <p:spPr bwMode="auto">
            <a:xfrm>
              <a:off x="2639196"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4" name="Flowchart: Process 73"/>
            <p:cNvSpPr/>
            <p:nvPr/>
          </p:nvSpPr>
          <p:spPr bwMode="auto">
            <a:xfrm>
              <a:off x="3168477"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5" name="Flowchart: Process 74"/>
            <p:cNvSpPr/>
            <p:nvPr/>
          </p:nvSpPr>
          <p:spPr bwMode="auto">
            <a:xfrm>
              <a:off x="3653480"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6" name="Flowchart: Process 75"/>
            <p:cNvSpPr/>
            <p:nvPr/>
          </p:nvSpPr>
          <p:spPr bwMode="auto">
            <a:xfrm>
              <a:off x="2129481"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7" name="Flowchart: Process 76"/>
            <p:cNvSpPr/>
            <p:nvPr/>
          </p:nvSpPr>
          <p:spPr bwMode="auto">
            <a:xfrm>
              <a:off x="2639196"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Flowchart: Process 77"/>
            <p:cNvSpPr/>
            <p:nvPr/>
          </p:nvSpPr>
          <p:spPr bwMode="auto">
            <a:xfrm>
              <a:off x="3168477"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Flowchart: Process 78"/>
            <p:cNvSpPr/>
            <p:nvPr/>
          </p:nvSpPr>
          <p:spPr bwMode="auto">
            <a:xfrm>
              <a:off x="3653480"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Flowchart: Process 79"/>
            <p:cNvSpPr/>
            <p:nvPr/>
          </p:nvSpPr>
          <p:spPr bwMode="auto">
            <a:xfrm>
              <a:off x="2129481"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1" name="Flowchart: Process 80"/>
            <p:cNvSpPr/>
            <p:nvPr/>
          </p:nvSpPr>
          <p:spPr bwMode="auto">
            <a:xfrm>
              <a:off x="2639196"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2" name="Flowchart: Process 81"/>
            <p:cNvSpPr/>
            <p:nvPr/>
          </p:nvSpPr>
          <p:spPr bwMode="auto">
            <a:xfrm>
              <a:off x="3168477"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3" name="Flowchart: Process 82"/>
            <p:cNvSpPr/>
            <p:nvPr/>
          </p:nvSpPr>
          <p:spPr bwMode="auto">
            <a:xfrm>
              <a:off x="3653480"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4" name="Flowchart: Process 83"/>
            <p:cNvSpPr/>
            <p:nvPr/>
          </p:nvSpPr>
          <p:spPr bwMode="auto">
            <a:xfrm>
              <a:off x="2129481"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5" name="Flowchart: Process 84"/>
            <p:cNvSpPr/>
            <p:nvPr/>
          </p:nvSpPr>
          <p:spPr bwMode="auto">
            <a:xfrm>
              <a:off x="2639196"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6" name="Flowchart: Process 85"/>
            <p:cNvSpPr/>
            <p:nvPr/>
          </p:nvSpPr>
          <p:spPr bwMode="auto">
            <a:xfrm>
              <a:off x="3168477"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7" name="Flowchart: Process 86"/>
            <p:cNvSpPr/>
            <p:nvPr/>
          </p:nvSpPr>
          <p:spPr bwMode="auto">
            <a:xfrm>
              <a:off x="3653480"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8" name="Flowchart: Process 87"/>
            <p:cNvSpPr/>
            <p:nvPr/>
          </p:nvSpPr>
          <p:spPr bwMode="auto">
            <a:xfrm>
              <a:off x="2129481"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9" name="Flowchart: Process 88"/>
            <p:cNvSpPr/>
            <p:nvPr/>
          </p:nvSpPr>
          <p:spPr bwMode="auto">
            <a:xfrm>
              <a:off x="2639196"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0" name="Flowchart: Process 89"/>
            <p:cNvSpPr/>
            <p:nvPr/>
          </p:nvSpPr>
          <p:spPr bwMode="auto">
            <a:xfrm>
              <a:off x="3168477"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1" name="Flowchart: Process 90"/>
            <p:cNvSpPr/>
            <p:nvPr/>
          </p:nvSpPr>
          <p:spPr bwMode="auto">
            <a:xfrm>
              <a:off x="3653480"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2" name="Flowchart: Process 91"/>
            <p:cNvSpPr/>
            <p:nvPr/>
          </p:nvSpPr>
          <p:spPr bwMode="auto">
            <a:xfrm>
              <a:off x="2129481"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3" name="Flowchart: Process 92"/>
            <p:cNvSpPr/>
            <p:nvPr/>
          </p:nvSpPr>
          <p:spPr bwMode="auto">
            <a:xfrm>
              <a:off x="2639196"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Flowchart: Process 93"/>
            <p:cNvSpPr/>
            <p:nvPr/>
          </p:nvSpPr>
          <p:spPr bwMode="auto">
            <a:xfrm>
              <a:off x="3168477"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5" name="Flowchart: Process 94"/>
            <p:cNvSpPr/>
            <p:nvPr/>
          </p:nvSpPr>
          <p:spPr bwMode="auto">
            <a:xfrm>
              <a:off x="3653480"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6" name="Flowchart: Process 95"/>
            <p:cNvSpPr/>
            <p:nvPr/>
          </p:nvSpPr>
          <p:spPr bwMode="auto">
            <a:xfrm>
              <a:off x="2129481"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Flowchart: Process 96"/>
            <p:cNvSpPr/>
            <p:nvPr/>
          </p:nvSpPr>
          <p:spPr bwMode="auto">
            <a:xfrm>
              <a:off x="2639196"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Flowchart: Process 97"/>
            <p:cNvSpPr/>
            <p:nvPr/>
          </p:nvSpPr>
          <p:spPr bwMode="auto">
            <a:xfrm>
              <a:off x="3168477"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9" name="Flowchart: Process 98"/>
            <p:cNvSpPr/>
            <p:nvPr/>
          </p:nvSpPr>
          <p:spPr bwMode="auto">
            <a:xfrm>
              <a:off x="3653480"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0" name="Flowchart: Process 99"/>
            <p:cNvSpPr/>
            <p:nvPr/>
          </p:nvSpPr>
          <p:spPr bwMode="auto">
            <a:xfrm>
              <a:off x="2129481"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1" name="Flowchart: Process 100"/>
            <p:cNvSpPr/>
            <p:nvPr/>
          </p:nvSpPr>
          <p:spPr bwMode="auto">
            <a:xfrm>
              <a:off x="2639196"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2" name="Flowchart: Process 101"/>
            <p:cNvSpPr/>
            <p:nvPr/>
          </p:nvSpPr>
          <p:spPr bwMode="auto">
            <a:xfrm>
              <a:off x="3168477"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3" name="Flowchart: Process 102"/>
            <p:cNvSpPr/>
            <p:nvPr/>
          </p:nvSpPr>
          <p:spPr bwMode="auto">
            <a:xfrm>
              <a:off x="3653480"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0" name="Title 19"/>
          <p:cNvSpPr>
            <a:spLocks noGrp="1"/>
          </p:cNvSpPr>
          <p:nvPr>
            <p:ph type="title"/>
          </p:nvPr>
        </p:nvSpPr>
        <p:spPr>
          <a:xfrm>
            <a:off x="519113" y="456806"/>
            <a:ext cx="11149013" cy="997196"/>
          </a:xfrm>
        </p:spPr>
        <p:txBody>
          <a:bodyPr/>
          <a:lstStyle/>
          <a:p>
            <a:r>
              <a:rPr lang="en-US" sz="3600" dirty="0" smtClean="0"/>
              <a:t>Deploying a Service to the Cloud:</a:t>
            </a:r>
            <a:br>
              <a:rPr lang="en-US" sz="3600" dirty="0" smtClean="0"/>
            </a:br>
            <a:r>
              <a:rPr lang="en-US" sz="3600" dirty="0" smtClean="0"/>
              <a:t>The 10,000 foot view</a:t>
            </a:r>
            <a:endParaRPr lang="en-US" sz="3600" dirty="0"/>
          </a:p>
        </p:txBody>
      </p:sp>
      <p:sp>
        <p:nvSpPr>
          <p:cNvPr id="106" name="Text Placeholder 105"/>
          <p:cNvSpPr>
            <a:spLocks noGrp="1"/>
          </p:cNvSpPr>
          <p:nvPr>
            <p:ph idx="1"/>
          </p:nvPr>
        </p:nvSpPr>
        <p:spPr>
          <a:xfrm>
            <a:off x="519113" y="1719072"/>
            <a:ext cx="7180135" cy="4044184"/>
          </a:xfrm>
        </p:spPr>
        <p:txBody>
          <a:bodyPr/>
          <a:lstStyle/>
          <a:p>
            <a:r>
              <a:rPr lang="en-US" sz="2800" dirty="0" smtClean="0"/>
              <a:t>Service package uploaded to portal</a:t>
            </a:r>
          </a:p>
          <a:p>
            <a:pPr lvl="1"/>
            <a:r>
              <a:rPr lang="en-US" sz="2400" dirty="0" smtClean="0"/>
              <a:t>Windows Azure Portal Service passes service package to “Red Dog Front End” (RDFE) Azure service</a:t>
            </a:r>
          </a:p>
          <a:p>
            <a:pPr lvl="1"/>
            <a:r>
              <a:rPr lang="en-US" sz="2400" dirty="0" smtClean="0"/>
              <a:t>RDFE converts service package to native “RD” version</a:t>
            </a:r>
          </a:p>
          <a:p>
            <a:r>
              <a:rPr lang="en-US" sz="2800" dirty="0" smtClean="0"/>
              <a:t>RDFE sends service to Fabric Controller (FC) based on target region</a:t>
            </a:r>
          </a:p>
          <a:p>
            <a:r>
              <a:rPr lang="en-US" sz="2800" dirty="0" smtClean="0"/>
              <a:t>FC stores image in repository and deploys and activates service</a:t>
            </a:r>
          </a:p>
        </p:txBody>
      </p:sp>
      <p:cxnSp>
        <p:nvCxnSpPr>
          <p:cNvPr id="26" name="Straight Arrow Connector 25"/>
          <p:cNvCxnSpPr>
            <a:stCxn id="5" idx="2"/>
            <a:endCxn id="2" idx="0"/>
          </p:cNvCxnSpPr>
          <p:nvPr/>
        </p:nvCxnSpPr>
        <p:spPr>
          <a:xfrm flipH="1">
            <a:off x="10090162" y="3577158"/>
            <a:ext cx="16405" cy="92778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nvGrpSpPr>
          <p:cNvPr id="104" name="Group 103"/>
          <p:cNvGrpSpPr/>
          <p:nvPr/>
        </p:nvGrpSpPr>
        <p:grpSpPr>
          <a:xfrm>
            <a:off x="9858946" y="4981378"/>
            <a:ext cx="590416" cy="701598"/>
            <a:chOff x="2129481" y="1246746"/>
            <a:chExt cx="1904998" cy="3687204"/>
          </a:xfrm>
        </p:grpSpPr>
        <p:sp>
          <p:nvSpPr>
            <p:cNvPr id="105" name="Flowchart: Process 104"/>
            <p:cNvSpPr/>
            <p:nvPr/>
          </p:nvSpPr>
          <p:spPr bwMode="auto">
            <a:xfrm>
              <a:off x="2129481"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7" name="Flowchart: Process 106"/>
            <p:cNvSpPr/>
            <p:nvPr/>
          </p:nvSpPr>
          <p:spPr bwMode="auto">
            <a:xfrm>
              <a:off x="2639196"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9" name="Flowchart: Process 108"/>
            <p:cNvSpPr/>
            <p:nvPr/>
          </p:nvSpPr>
          <p:spPr bwMode="auto">
            <a:xfrm>
              <a:off x="3168477"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Flowchart: Process 109"/>
            <p:cNvSpPr/>
            <p:nvPr/>
          </p:nvSpPr>
          <p:spPr bwMode="auto">
            <a:xfrm>
              <a:off x="3653480"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Flowchart: Process 110"/>
            <p:cNvSpPr/>
            <p:nvPr/>
          </p:nvSpPr>
          <p:spPr bwMode="auto">
            <a:xfrm>
              <a:off x="2129481"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2" name="Flowchart: Process 111"/>
            <p:cNvSpPr/>
            <p:nvPr/>
          </p:nvSpPr>
          <p:spPr bwMode="auto">
            <a:xfrm>
              <a:off x="2639196"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Flowchart: Process 112"/>
            <p:cNvSpPr/>
            <p:nvPr/>
          </p:nvSpPr>
          <p:spPr bwMode="auto">
            <a:xfrm>
              <a:off x="3168477"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4" name="Flowchart: Process 113"/>
            <p:cNvSpPr/>
            <p:nvPr/>
          </p:nvSpPr>
          <p:spPr bwMode="auto">
            <a:xfrm>
              <a:off x="3653480"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5" name="Flowchart: Process 114"/>
            <p:cNvSpPr/>
            <p:nvPr/>
          </p:nvSpPr>
          <p:spPr bwMode="auto">
            <a:xfrm>
              <a:off x="2129481"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Flowchart: Process 115"/>
            <p:cNvSpPr/>
            <p:nvPr/>
          </p:nvSpPr>
          <p:spPr bwMode="auto">
            <a:xfrm>
              <a:off x="2639196"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7" name="Flowchart: Process 116"/>
            <p:cNvSpPr/>
            <p:nvPr/>
          </p:nvSpPr>
          <p:spPr bwMode="auto">
            <a:xfrm>
              <a:off x="3168477"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8" name="Flowchart: Process 117"/>
            <p:cNvSpPr/>
            <p:nvPr/>
          </p:nvSpPr>
          <p:spPr bwMode="auto">
            <a:xfrm>
              <a:off x="3653480"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9" name="Flowchart: Process 118"/>
            <p:cNvSpPr/>
            <p:nvPr/>
          </p:nvSpPr>
          <p:spPr bwMode="auto">
            <a:xfrm>
              <a:off x="2129481"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0" name="Flowchart: Process 119"/>
            <p:cNvSpPr/>
            <p:nvPr/>
          </p:nvSpPr>
          <p:spPr bwMode="auto">
            <a:xfrm>
              <a:off x="2639196"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1" name="Flowchart: Process 120"/>
            <p:cNvSpPr/>
            <p:nvPr/>
          </p:nvSpPr>
          <p:spPr bwMode="auto">
            <a:xfrm>
              <a:off x="3168477"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2" name="Flowchart: Process 121"/>
            <p:cNvSpPr/>
            <p:nvPr/>
          </p:nvSpPr>
          <p:spPr bwMode="auto">
            <a:xfrm>
              <a:off x="3653480"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3" name="Flowchart: Process 122"/>
            <p:cNvSpPr/>
            <p:nvPr/>
          </p:nvSpPr>
          <p:spPr bwMode="auto">
            <a:xfrm>
              <a:off x="2129481"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4" name="Flowchart: Process 123"/>
            <p:cNvSpPr/>
            <p:nvPr/>
          </p:nvSpPr>
          <p:spPr bwMode="auto">
            <a:xfrm>
              <a:off x="2639196"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Flowchart: Process 124"/>
            <p:cNvSpPr/>
            <p:nvPr/>
          </p:nvSpPr>
          <p:spPr bwMode="auto">
            <a:xfrm>
              <a:off x="3168477"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6" name="Flowchart: Process 125"/>
            <p:cNvSpPr/>
            <p:nvPr/>
          </p:nvSpPr>
          <p:spPr bwMode="auto">
            <a:xfrm>
              <a:off x="3653480"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7" name="Flowchart: Process 126"/>
            <p:cNvSpPr/>
            <p:nvPr/>
          </p:nvSpPr>
          <p:spPr bwMode="auto">
            <a:xfrm>
              <a:off x="2129481"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 name="Flowchart: Process 127"/>
            <p:cNvSpPr/>
            <p:nvPr/>
          </p:nvSpPr>
          <p:spPr bwMode="auto">
            <a:xfrm>
              <a:off x="2639196"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9" name="Flowchart: Process 128"/>
            <p:cNvSpPr/>
            <p:nvPr/>
          </p:nvSpPr>
          <p:spPr bwMode="auto">
            <a:xfrm>
              <a:off x="3168477"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0" name="Flowchart: Process 129"/>
            <p:cNvSpPr/>
            <p:nvPr/>
          </p:nvSpPr>
          <p:spPr bwMode="auto">
            <a:xfrm>
              <a:off x="3653480"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1" name="Flowchart: Process 130"/>
            <p:cNvSpPr/>
            <p:nvPr/>
          </p:nvSpPr>
          <p:spPr bwMode="auto">
            <a:xfrm>
              <a:off x="2129481"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Flowchart: Process 131"/>
            <p:cNvSpPr/>
            <p:nvPr/>
          </p:nvSpPr>
          <p:spPr bwMode="auto">
            <a:xfrm>
              <a:off x="2639196"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Flowchart: Process 132"/>
            <p:cNvSpPr/>
            <p:nvPr/>
          </p:nvSpPr>
          <p:spPr bwMode="auto">
            <a:xfrm>
              <a:off x="3168477"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4" name="Flowchart: Process 133"/>
            <p:cNvSpPr/>
            <p:nvPr/>
          </p:nvSpPr>
          <p:spPr bwMode="auto">
            <a:xfrm>
              <a:off x="3653480"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5" name="Flowchart: Process 134"/>
            <p:cNvSpPr/>
            <p:nvPr/>
          </p:nvSpPr>
          <p:spPr bwMode="auto">
            <a:xfrm>
              <a:off x="2129481"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6" name="Flowchart: Process 135"/>
            <p:cNvSpPr/>
            <p:nvPr/>
          </p:nvSpPr>
          <p:spPr bwMode="auto">
            <a:xfrm>
              <a:off x="2639196"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7" name="Flowchart: Process 136"/>
            <p:cNvSpPr/>
            <p:nvPr/>
          </p:nvSpPr>
          <p:spPr bwMode="auto">
            <a:xfrm>
              <a:off x="3168477"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Flowchart: Process 137"/>
            <p:cNvSpPr/>
            <p:nvPr/>
          </p:nvSpPr>
          <p:spPr bwMode="auto">
            <a:xfrm>
              <a:off x="3653480"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39" name="Group 138"/>
          <p:cNvGrpSpPr/>
          <p:nvPr/>
        </p:nvGrpSpPr>
        <p:grpSpPr>
          <a:xfrm>
            <a:off x="10484181" y="4981770"/>
            <a:ext cx="590416" cy="701598"/>
            <a:chOff x="2129481" y="1246746"/>
            <a:chExt cx="1904998" cy="3687204"/>
          </a:xfrm>
        </p:grpSpPr>
        <p:sp>
          <p:nvSpPr>
            <p:cNvPr id="140" name="Flowchart: Process 139"/>
            <p:cNvSpPr/>
            <p:nvPr/>
          </p:nvSpPr>
          <p:spPr bwMode="auto">
            <a:xfrm>
              <a:off x="2129481"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1" name="Flowchart: Process 140"/>
            <p:cNvSpPr/>
            <p:nvPr/>
          </p:nvSpPr>
          <p:spPr bwMode="auto">
            <a:xfrm>
              <a:off x="2639196"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2" name="Flowchart: Process 141"/>
            <p:cNvSpPr/>
            <p:nvPr/>
          </p:nvSpPr>
          <p:spPr bwMode="auto">
            <a:xfrm>
              <a:off x="3168477"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3" name="Flowchart: Process 142"/>
            <p:cNvSpPr/>
            <p:nvPr/>
          </p:nvSpPr>
          <p:spPr bwMode="auto">
            <a:xfrm>
              <a:off x="3653480"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4" name="Flowchart: Process 143"/>
            <p:cNvSpPr/>
            <p:nvPr/>
          </p:nvSpPr>
          <p:spPr bwMode="auto">
            <a:xfrm>
              <a:off x="2129481"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Flowchart: Process 144"/>
            <p:cNvSpPr/>
            <p:nvPr/>
          </p:nvSpPr>
          <p:spPr bwMode="auto">
            <a:xfrm>
              <a:off x="2639196"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Flowchart: Process 145"/>
            <p:cNvSpPr/>
            <p:nvPr/>
          </p:nvSpPr>
          <p:spPr bwMode="auto">
            <a:xfrm>
              <a:off x="3168477"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Flowchart: Process 146"/>
            <p:cNvSpPr/>
            <p:nvPr/>
          </p:nvSpPr>
          <p:spPr bwMode="auto">
            <a:xfrm>
              <a:off x="3653480"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8" name="Flowchart: Process 147"/>
            <p:cNvSpPr/>
            <p:nvPr/>
          </p:nvSpPr>
          <p:spPr bwMode="auto">
            <a:xfrm>
              <a:off x="2129481"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9" name="Flowchart: Process 148"/>
            <p:cNvSpPr/>
            <p:nvPr/>
          </p:nvSpPr>
          <p:spPr bwMode="auto">
            <a:xfrm>
              <a:off x="2639196"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0" name="Flowchart: Process 149"/>
            <p:cNvSpPr/>
            <p:nvPr/>
          </p:nvSpPr>
          <p:spPr bwMode="auto">
            <a:xfrm>
              <a:off x="3168477"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1" name="Flowchart: Process 150"/>
            <p:cNvSpPr/>
            <p:nvPr/>
          </p:nvSpPr>
          <p:spPr bwMode="auto">
            <a:xfrm>
              <a:off x="3653480"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2" name="Flowchart: Process 151"/>
            <p:cNvSpPr/>
            <p:nvPr/>
          </p:nvSpPr>
          <p:spPr bwMode="auto">
            <a:xfrm>
              <a:off x="2129481"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3" name="Flowchart: Process 152"/>
            <p:cNvSpPr/>
            <p:nvPr/>
          </p:nvSpPr>
          <p:spPr bwMode="auto">
            <a:xfrm>
              <a:off x="2639196"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4" name="Flowchart: Process 153"/>
            <p:cNvSpPr/>
            <p:nvPr/>
          </p:nvSpPr>
          <p:spPr bwMode="auto">
            <a:xfrm>
              <a:off x="3168477"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5" name="Flowchart: Process 154"/>
            <p:cNvSpPr/>
            <p:nvPr/>
          </p:nvSpPr>
          <p:spPr bwMode="auto">
            <a:xfrm>
              <a:off x="3653480"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6" name="Flowchart: Process 155"/>
            <p:cNvSpPr/>
            <p:nvPr/>
          </p:nvSpPr>
          <p:spPr bwMode="auto">
            <a:xfrm>
              <a:off x="2129481"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7" name="Flowchart: Process 156"/>
            <p:cNvSpPr/>
            <p:nvPr/>
          </p:nvSpPr>
          <p:spPr bwMode="auto">
            <a:xfrm>
              <a:off x="2639196"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8" name="Flowchart: Process 157"/>
            <p:cNvSpPr/>
            <p:nvPr/>
          </p:nvSpPr>
          <p:spPr bwMode="auto">
            <a:xfrm>
              <a:off x="3168477"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9" name="Flowchart: Process 158"/>
            <p:cNvSpPr/>
            <p:nvPr/>
          </p:nvSpPr>
          <p:spPr bwMode="auto">
            <a:xfrm>
              <a:off x="3653480"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0" name="Flowchart: Process 159"/>
            <p:cNvSpPr/>
            <p:nvPr/>
          </p:nvSpPr>
          <p:spPr bwMode="auto">
            <a:xfrm>
              <a:off x="2129481"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1" name="Flowchart: Process 160"/>
            <p:cNvSpPr/>
            <p:nvPr/>
          </p:nvSpPr>
          <p:spPr bwMode="auto">
            <a:xfrm>
              <a:off x="2639196"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2" name="Flowchart: Process 161"/>
            <p:cNvSpPr/>
            <p:nvPr/>
          </p:nvSpPr>
          <p:spPr bwMode="auto">
            <a:xfrm>
              <a:off x="3168477"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3" name="Flowchart: Process 162"/>
            <p:cNvSpPr/>
            <p:nvPr/>
          </p:nvSpPr>
          <p:spPr bwMode="auto">
            <a:xfrm>
              <a:off x="3653480"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4" name="Flowchart: Process 163"/>
            <p:cNvSpPr/>
            <p:nvPr/>
          </p:nvSpPr>
          <p:spPr bwMode="auto">
            <a:xfrm>
              <a:off x="2129481"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5" name="Flowchart: Process 164"/>
            <p:cNvSpPr/>
            <p:nvPr/>
          </p:nvSpPr>
          <p:spPr bwMode="auto">
            <a:xfrm>
              <a:off x="2639196"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6" name="Flowchart: Process 165"/>
            <p:cNvSpPr/>
            <p:nvPr/>
          </p:nvSpPr>
          <p:spPr bwMode="auto">
            <a:xfrm>
              <a:off x="3168477"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7" name="Flowchart: Process 166"/>
            <p:cNvSpPr/>
            <p:nvPr/>
          </p:nvSpPr>
          <p:spPr bwMode="auto">
            <a:xfrm>
              <a:off x="3653480"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8" name="Flowchart: Process 167"/>
            <p:cNvSpPr/>
            <p:nvPr/>
          </p:nvSpPr>
          <p:spPr bwMode="auto">
            <a:xfrm>
              <a:off x="2129481"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9" name="Flowchart: Process 168"/>
            <p:cNvSpPr/>
            <p:nvPr/>
          </p:nvSpPr>
          <p:spPr bwMode="auto">
            <a:xfrm>
              <a:off x="2639196"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0" name="Flowchart: Process 169"/>
            <p:cNvSpPr/>
            <p:nvPr/>
          </p:nvSpPr>
          <p:spPr bwMode="auto">
            <a:xfrm>
              <a:off x="3168477"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1" name="Flowchart: Process 170"/>
            <p:cNvSpPr/>
            <p:nvPr/>
          </p:nvSpPr>
          <p:spPr bwMode="auto">
            <a:xfrm>
              <a:off x="3653480"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11119821" y="4984019"/>
            <a:ext cx="592970" cy="701598"/>
            <a:chOff x="2129481" y="1246746"/>
            <a:chExt cx="1913238" cy="3687204"/>
          </a:xfrm>
        </p:grpSpPr>
        <p:sp>
          <p:nvSpPr>
            <p:cNvPr id="173" name="Flowchart: Process 172"/>
            <p:cNvSpPr/>
            <p:nvPr/>
          </p:nvSpPr>
          <p:spPr bwMode="auto">
            <a:xfrm>
              <a:off x="2129481"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4" name="Flowchart: Process 173"/>
            <p:cNvSpPr/>
            <p:nvPr/>
          </p:nvSpPr>
          <p:spPr bwMode="auto">
            <a:xfrm>
              <a:off x="2639196"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5" name="Flowchart: Process 174"/>
            <p:cNvSpPr/>
            <p:nvPr/>
          </p:nvSpPr>
          <p:spPr bwMode="auto">
            <a:xfrm>
              <a:off x="3168477"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6" name="Flowchart: Process 175"/>
            <p:cNvSpPr/>
            <p:nvPr/>
          </p:nvSpPr>
          <p:spPr bwMode="auto">
            <a:xfrm>
              <a:off x="3661720" y="312986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7" name="Flowchart: Process 176"/>
            <p:cNvSpPr/>
            <p:nvPr/>
          </p:nvSpPr>
          <p:spPr bwMode="auto">
            <a:xfrm>
              <a:off x="2129481"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8" name="Flowchart: Process 177"/>
            <p:cNvSpPr/>
            <p:nvPr/>
          </p:nvSpPr>
          <p:spPr bwMode="auto">
            <a:xfrm>
              <a:off x="2639196"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9" name="Flowchart: Process 178"/>
            <p:cNvSpPr/>
            <p:nvPr/>
          </p:nvSpPr>
          <p:spPr bwMode="auto">
            <a:xfrm>
              <a:off x="3168477"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0" name="Flowchart: Process 179"/>
            <p:cNvSpPr/>
            <p:nvPr/>
          </p:nvSpPr>
          <p:spPr bwMode="auto">
            <a:xfrm>
              <a:off x="3661720" y="360894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1" name="Flowchart: Process 180"/>
            <p:cNvSpPr/>
            <p:nvPr/>
          </p:nvSpPr>
          <p:spPr bwMode="auto">
            <a:xfrm>
              <a:off x="2129481"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2" name="Flowchart: Process 181"/>
            <p:cNvSpPr/>
            <p:nvPr/>
          </p:nvSpPr>
          <p:spPr bwMode="auto">
            <a:xfrm>
              <a:off x="2639196"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3" name="Flowchart: Process 182"/>
            <p:cNvSpPr/>
            <p:nvPr/>
          </p:nvSpPr>
          <p:spPr bwMode="auto">
            <a:xfrm>
              <a:off x="3168477"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4" name="Flowchart: Process 183"/>
            <p:cNvSpPr/>
            <p:nvPr/>
          </p:nvSpPr>
          <p:spPr bwMode="auto">
            <a:xfrm>
              <a:off x="3661720" y="407953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5" name="Flowchart: Process 184"/>
            <p:cNvSpPr/>
            <p:nvPr/>
          </p:nvSpPr>
          <p:spPr bwMode="auto">
            <a:xfrm>
              <a:off x="2129481"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6" name="Flowchart: Process 185"/>
            <p:cNvSpPr/>
            <p:nvPr/>
          </p:nvSpPr>
          <p:spPr bwMode="auto">
            <a:xfrm>
              <a:off x="2639196"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7" name="Flowchart: Process 186"/>
            <p:cNvSpPr/>
            <p:nvPr/>
          </p:nvSpPr>
          <p:spPr bwMode="auto">
            <a:xfrm>
              <a:off x="3168477"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8" name="Flowchart: Process 187"/>
            <p:cNvSpPr/>
            <p:nvPr/>
          </p:nvSpPr>
          <p:spPr bwMode="auto">
            <a:xfrm>
              <a:off x="3661720" y="4558612"/>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9" name="Flowchart: Process 188"/>
            <p:cNvSpPr/>
            <p:nvPr/>
          </p:nvSpPr>
          <p:spPr bwMode="auto">
            <a:xfrm>
              <a:off x="2129481"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0" name="Flowchart: Process 189"/>
            <p:cNvSpPr/>
            <p:nvPr/>
          </p:nvSpPr>
          <p:spPr bwMode="auto">
            <a:xfrm>
              <a:off x="2639196"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1" name="Flowchart: Process 190"/>
            <p:cNvSpPr/>
            <p:nvPr/>
          </p:nvSpPr>
          <p:spPr bwMode="auto">
            <a:xfrm>
              <a:off x="3168477"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2" name="Flowchart: Process 191"/>
            <p:cNvSpPr/>
            <p:nvPr/>
          </p:nvSpPr>
          <p:spPr bwMode="auto">
            <a:xfrm>
              <a:off x="3661720" y="124674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3" name="Flowchart: Process 192"/>
            <p:cNvSpPr/>
            <p:nvPr/>
          </p:nvSpPr>
          <p:spPr bwMode="auto">
            <a:xfrm>
              <a:off x="2129481"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4" name="Flowchart: Process 193"/>
            <p:cNvSpPr/>
            <p:nvPr/>
          </p:nvSpPr>
          <p:spPr bwMode="auto">
            <a:xfrm>
              <a:off x="2639196"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5" name="Flowchart: Process 194"/>
            <p:cNvSpPr/>
            <p:nvPr/>
          </p:nvSpPr>
          <p:spPr bwMode="auto">
            <a:xfrm>
              <a:off x="3168477"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6" name="Flowchart: Process 195"/>
            <p:cNvSpPr/>
            <p:nvPr/>
          </p:nvSpPr>
          <p:spPr bwMode="auto">
            <a:xfrm>
              <a:off x="3661720" y="1725826"/>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7" name="Flowchart: Process 196"/>
            <p:cNvSpPr/>
            <p:nvPr/>
          </p:nvSpPr>
          <p:spPr bwMode="auto">
            <a:xfrm>
              <a:off x="2129481"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8" name="Flowchart: Process 197"/>
            <p:cNvSpPr/>
            <p:nvPr/>
          </p:nvSpPr>
          <p:spPr bwMode="auto">
            <a:xfrm>
              <a:off x="2639196"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9" name="Flowchart: Process 198"/>
            <p:cNvSpPr/>
            <p:nvPr/>
          </p:nvSpPr>
          <p:spPr bwMode="auto">
            <a:xfrm>
              <a:off x="3168477"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0" name="Flowchart: Process 199"/>
            <p:cNvSpPr/>
            <p:nvPr/>
          </p:nvSpPr>
          <p:spPr bwMode="auto">
            <a:xfrm>
              <a:off x="3661720" y="219641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Flowchart: Process 200"/>
            <p:cNvSpPr/>
            <p:nvPr/>
          </p:nvSpPr>
          <p:spPr bwMode="auto">
            <a:xfrm>
              <a:off x="2129481"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2" name="Flowchart: Process 201"/>
            <p:cNvSpPr/>
            <p:nvPr/>
          </p:nvSpPr>
          <p:spPr bwMode="auto">
            <a:xfrm>
              <a:off x="2639196"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3" name="Flowchart: Process 202"/>
            <p:cNvSpPr/>
            <p:nvPr/>
          </p:nvSpPr>
          <p:spPr bwMode="auto">
            <a:xfrm>
              <a:off x="3168477"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4" name="Flowchart: Process 203"/>
            <p:cNvSpPr/>
            <p:nvPr/>
          </p:nvSpPr>
          <p:spPr bwMode="auto">
            <a:xfrm>
              <a:off x="3661720" y="2675494"/>
              <a:ext cx="380999" cy="375338"/>
            </a:xfrm>
            <a:prstGeom prst="flowChartProcess">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Rectangle 1"/>
          <p:cNvSpPr/>
          <p:nvPr/>
        </p:nvSpPr>
        <p:spPr bwMode="auto">
          <a:xfrm>
            <a:off x="8607691" y="4504944"/>
            <a:ext cx="2964942" cy="3810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FC</a:t>
            </a:r>
          </a:p>
        </p:txBody>
      </p:sp>
      <p:sp>
        <p:nvSpPr>
          <p:cNvPr id="108" name="Flowchart: Document 107"/>
          <p:cNvSpPr/>
          <p:nvPr/>
        </p:nvSpPr>
        <p:spPr bwMode="auto">
          <a:xfrm>
            <a:off x="9746961" y="872256"/>
            <a:ext cx="406294" cy="293077"/>
          </a:xfrm>
          <a:prstGeom prst="flowChartDocumen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 name="Flowchart: Document 24"/>
          <p:cNvSpPr/>
          <p:nvPr/>
        </p:nvSpPr>
        <p:spPr bwMode="auto">
          <a:xfrm>
            <a:off x="9446339" y="542544"/>
            <a:ext cx="1320456" cy="952500"/>
          </a:xfrm>
          <a:prstGeom prst="flowChartDocumen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Service</a:t>
            </a:r>
          </a:p>
        </p:txBody>
      </p:sp>
    </p:spTree>
    <p:custDataLst>
      <p:tags r:id="rId1"/>
    </p:custDataLst>
    <p:extLst>
      <p:ext uri="{BB962C8B-B14F-4D97-AF65-F5344CB8AC3E}">
        <p14:creationId xmlns:p14="http://schemas.microsoft.com/office/powerpoint/2010/main" val="1388376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2" nodeType="clickEffect">
                                  <p:stCondLst>
                                    <p:cond delay="0"/>
                                  </p:stCondLst>
                                  <p:childTnLst>
                                    <p:animMotion origin="layout" path="M -0.00912 -0.01689 L -0.05042 0.30255 " pathEditMode="relative" rAng="0" ptsTypes="AA">
                                      <p:cBhvr>
                                        <p:cTn id="10" dur="2000" fill="hold"/>
                                        <p:tgtEl>
                                          <p:spTgt spid="108"/>
                                        </p:tgtEl>
                                        <p:attrNameLst>
                                          <p:attrName>ppt_x</p:attrName>
                                          <p:attrName>ppt_y</p:attrName>
                                        </p:attrNameLst>
                                      </p:cBhvr>
                                      <p:rCtr x="-2071" y="15972"/>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xEl>
                                              <p:pRg st="3" end="3"/>
                                            </p:txEl>
                                          </p:spTgt>
                                        </p:tgtEl>
                                        <p:attrNameLst>
                                          <p:attrName>style.visibility</p:attrName>
                                        </p:attrNameLst>
                                      </p:cBhvr>
                                      <p:to>
                                        <p:strVal val="visible"/>
                                      </p:to>
                                    </p:set>
                                  </p:childTnLst>
                                </p:cTn>
                              </p:par>
                              <p:par>
                                <p:cTn id="23" presetID="22" presetClass="entr" presetSubtype="1"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par>
                                <p:cTn id="26" presetID="42" presetClass="path" presetSubtype="0" accel="50000" decel="50000" fill="hold" grpId="1" nodeType="withEffect">
                                  <p:stCondLst>
                                    <p:cond delay="0"/>
                                  </p:stCondLst>
                                  <p:childTnLst>
                                    <p:animMotion origin="layout" path="M -0.05042 0.30254 L -0.0413 0.53055 " pathEditMode="relative" rAng="0" ptsTypes="AA">
                                      <p:cBhvr>
                                        <p:cTn id="27" dur="2000" fill="hold"/>
                                        <p:tgtEl>
                                          <p:spTgt spid="108"/>
                                        </p:tgtEl>
                                        <p:attrNameLst>
                                          <p:attrName>ppt_x</p:attrName>
                                          <p:attrName>ppt_y</p:attrName>
                                        </p:attrNameLst>
                                      </p:cBhvr>
                                      <p:rCtr x="456" y="11389"/>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6">
                                            <p:txEl>
                                              <p:pRg st="4" end="4"/>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childTnLst>
                          </p:cTn>
                        </p:par>
                        <p:par>
                          <p:cTn id="35" fill="hold">
                            <p:stCondLst>
                              <p:cond delay="0"/>
                            </p:stCondLst>
                            <p:childTnLst>
                              <p:par>
                                <p:cTn id="36" presetID="1" presetClass="emph" presetSubtype="2" fill="hold" nodeType="afterEffect">
                                  <p:stCondLst>
                                    <p:cond delay="0"/>
                                  </p:stCondLst>
                                  <p:childTnLst>
                                    <p:animClr clrSpc="rgb" dir="cw">
                                      <p:cBhvr>
                                        <p:cTn id="37" dur="2000" fill="hold"/>
                                        <p:tgtEl>
                                          <p:spTgt spid="35"/>
                                        </p:tgtEl>
                                        <p:attrNameLst>
                                          <p:attrName>fillcolor</p:attrName>
                                        </p:attrNameLst>
                                      </p:cBhvr>
                                      <p:to>
                                        <a:schemeClr val="accent2"/>
                                      </p:to>
                                    </p:animClr>
                                    <p:set>
                                      <p:cBhvr>
                                        <p:cTn id="38" dur="2000" fill="hold"/>
                                        <p:tgtEl>
                                          <p:spTgt spid="35"/>
                                        </p:tgtEl>
                                        <p:attrNameLst>
                                          <p:attrName>fill.type</p:attrName>
                                        </p:attrNameLst>
                                      </p:cBhvr>
                                      <p:to>
                                        <p:strVal val="solid"/>
                                      </p:to>
                                    </p:set>
                                    <p:set>
                                      <p:cBhvr>
                                        <p:cTn id="39" dur="20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2000" fill="hold"/>
                                        <p:tgtEl>
                                          <p:spTgt spid="66"/>
                                        </p:tgtEl>
                                        <p:attrNameLst>
                                          <p:attrName>fillcolor</p:attrName>
                                        </p:attrNameLst>
                                      </p:cBhvr>
                                      <p:to>
                                        <a:schemeClr val="accent2"/>
                                      </p:to>
                                    </p:animClr>
                                    <p:set>
                                      <p:cBhvr>
                                        <p:cTn id="42" dur="2000" fill="hold"/>
                                        <p:tgtEl>
                                          <p:spTgt spid="66"/>
                                        </p:tgtEl>
                                        <p:attrNameLst>
                                          <p:attrName>fill.type</p:attrName>
                                        </p:attrNameLst>
                                      </p:cBhvr>
                                      <p:to>
                                        <p:strVal val="solid"/>
                                      </p:to>
                                    </p:set>
                                    <p:set>
                                      <p:cBhvr>
                                        <p:cTn id="43" dur="2000" fill="hold"/>
                                        <p:tgtEl>
                                          <p:spTgt spid="6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08"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9" y="228600"/>
            <a:ext cx="11149013" cy="609398"/>
          </a:xfrm>
        </p:spPr>
        <p:txBody>
          <a:bodyPr/>
          <a:lstStyle/>
          <a:p>
            <a:r>
              <a:rPr lang="en-US" dirty="0" smtClean="0"/>
              <a:t>Agenda</a:t>
            </a:r>
            <a:endParaRPr lang="en-US" dirty="0"/>
          </a:p>
        </p:txBody>
      </p:sp>
      <p:sp>
        <p:nvSpPr>
          <p:cNvPr id="3" name="Content Placeholder 2"/>
          <p:cNvSpPr>
            <a:spLocks noGrp="1"/>
          </p:cNvSpPr>
          <p:nvPr>
            <p:ph idx="1"/>
          </p:nvPr>
        </p:nvSpPr>
        <p:spPr>
          <a:xfrm>
            <a:off x="736599" y="1447799"/>
            <a:ext cx="11149013" cy="3693319"/>
          </a:xfrm>
        </p:spPr>
        <p:txBody>
          <a:bodyPr/>
          <a:lstStyle/>
          <a:p>
            <a:r>
              <a:rPr lang="en-US" dirty="0" smtClean="0"/>
              <a:t>Introduction to Windows Azure</a:t>
            </a:r>
          </a:p>
          <a:p>
            <a:r>
              <a:rPr lang="en-US" dirty="0" smtClean="0"/>
              <a:t>Windows Azure Fundamentals</a:t>
            </a:r>
          </a:p>
          <a:p>
            <a:r>
              <a:rPr lang="en-US" dirty="0" smtClean="0"/>
              <a:t>Fabric Controller Internals</a:t>
            </a:r>
          </a:p>
          <a:p>
            <a:r>
              <a:rPr lang="en-US" dirty="0" smtClean="0"/>
              <a:t>Deploying a Service</a:t>
            </a:r>
          </a:p>
          <a:p>
            <a:r>
              <a:rPr lang="en-US" dirty="0" smtClean="0"/>
              <a:t>Updating a Service</a:t>
            </a:r>
          </a:p>
          <a:p>
            <a:r>
              <a:rPr lang="en-US" dirty="0" smtClean="0"/>
              <a:t>Host OS Upgrades</a:t>
            </a:r>
          </a:p>
          <a:p>
            <a:r>
              <a:rPr lang="en-US" dirty="0" smtClean="0"/>
              <a:t>Service Health</a:t>
            </a:r>
            <a:endParaRPr lang="en-US" dirty="0"/>
          </a:p>
        </p:txBody>
      </p:sp>
      <p:sp>
        <p:nvSpPr>
          <p:cNvPr id="4" name="Rectangle 3"/>
          <p:cNvSpPr/>
          <p:nvPr/>
        </p:nvSpPr>
        <p:spPr>
          <a:xfrm>
            <a:off x="552405" y="1371600"/>
            <a:ext cx="6917433"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668838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Agenda</a:t>
            </a:r>
            <a:endParaRPr lang="en-US" dirty="0"/>
          </a:p>
        </p:txBody>
      </p:sp>
      <p:sp>
        <p:nvSpPr>
          <p:cNvPr id="3" name="Content Placeholder 2"/>
          <p:cNvSpPr>
            <a:spLocks noGrp="1"/>
          </p:cNvSpPr>
          <p:nvPr>
            <p:ph idx="1"/>
          </p:nvPr>
        </p:nvSpPr>
        <p:spPr>
          <a:xfrm>
            <a:off x="736599" y="1447801"/>
            <a:ext cx="11149013" cy="3693319"/>
          </a:xfrm>
        </p:spPr>
        <p:txBody>
          <a:bodyPr/>
          <a:lstStyle/>
          <a:p>
            <a:r>
              <a:rPr lang="en-US" dirty="0" smtClean="0"/>
              <a:t>Introduction to Windows Azure</a:t>
            </a:r>
            <a:endParaRPr lang="en-US" dirty="0"/>
          </a:p>
          <a:p>
            <a:r>
              <a:rPr lang="en-US" dirty="0" smtClean="0"/>
              <a:t>Windows Azure Fundamentals</a:t>
            </a:r>
          </a:p>
          <a:p>
            <a:r>
              <a:rPr lang="en-US" dirty="0" smtClean="0"/>
              <a:t>Fabric Controller Internals</a:t>
            </a:r>
          </a:p>
          <a:p>
            <a:r>
              <a:rPr lang="en-US" dirty="0" smtClean="0"/>
              <a:t>Deploying a Service</a:t>
            </a:r>
          </a:p>
          <a:p>
            <a:r>
              <a:rPr lang="en-US" dirty="0"/>
              <a:t>Updating a Service</a:t>
            </a:r>
          </a:p>
          <a:p>
            <a:r>
              <a:rPr lang="en-US" dirty="0" smtClean="0"/>
              <a:t>Host OS </a:t>
            </a:r>
            <a:r>
              <a:rPr lang="en-US" dirty="0"/>
              <a:t>Upgrades</a:t>
            </a:r>
          </a:p>
          <a:p>
            <a:r>
              <a:rPr lang="en-US" dirty="0" smtClean="0"/>
              <a:t>Service Health</a:t>
            </a:r>
            <a:endParaRPr lang="en-US" dirty="0"/>
          </a:p>
        </p:txBody>
      </p:sp>
      <p:sp>
        <p:nvSpPr>
          <p:cNvPr id="4" name="Rectangle 3"/>
          <p:cNvSpPr/>
          <p:nvPr/>
        </p:nvSpPr>
        <p:spPr>
          <a:xfrm>
            <a:off x="522207" y="2438400"/>
            <a:ext cx="6907001"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73024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The Fabric Controller (FC)</a:t>
            </a:r>
            <a:endParaRPr lang="en-US" dirty="0"/>
          </a:p>
        </p:txBody>
      </p:sp>
      <p:sp>
        <p:nvSpPr>
          <p:cNvPr id="3" name="Content Placeholder 2"/>
          <p:cNvSpPr>
            <a:spLocks noGrp="1"/>
          </p:cNvSpPr>
          <p:nvPr>
            <p:ph idx="1"/>
          </p:nvPr>
        </p:nvSpPr>
        <p:spPr>
          <a:xfrm>
            <a:off x="736599" y="1295400"/>
            <a:ext cx="10246757" cy="4918269"/>
          </a:xfrm>
        </p:spPr>
        <p:txBody>
          <a:bodyPr/>
          <a:lstStyle/>
          <a:p>
            <a:r>
              <a:rPr lang="en-US" sz="2800" dirty="0" smtClean="0"/>
              <a:t>The “kernel” of the cloud operating system</a:t>
            </a:r>
          </a:p>
          <a:p>
            <a:pPr lvl="1"/>
            <a:r>
              <a:rPr lang="en-US" sz="2400" dirty="0" smtClean="0"/>
              <a:t>Manages datacenter hardware</a:t>
            </a:r>
          </a:p>
          <a:p>
            <a:pPr lvl="1"/>
            <a:r>
              <a:rPr lang="en-US" sz="2400" dirty="0" smtClean="0"/>
              <a:t>Manages Windows Azure services</a:t>
            </a:r>
          </a:p>
          <a:p>
            <a:r>
              <a:rPr lang="en-US" sz="2800" dirty="0" smtClean="0"/>
              <a:t>Four main responsibilities:</a:t>
            </a:r>
          </a:p>
          <a:p>
            <a:pPr lvl="1"/>
            <a:r>
              <a:rPr lang="en-US" sz="2400" dirty="0" smtClean="0"/>
              <a:t>Datacenter resource allocation</a:t>
            </a:r>
          </a:p>
          <a:p>
            <a:pPr lvl="1"/>
            <a:r>
              <a:rPr lang="en-US" sz="2400" dirty="0"/>
              <a:t>Datacenter </a:t>
            </a:r>
            <a:r>
              <a:rPr lang="en-US" sz="2400" dirty="0" smtClean="0"/>
              <a:t>resource </a:t>
            </a:r>
            <a:br>
              <a:rPr lang="en-US" sz="2400" dirty="0" smtClean="0"/>
            </a:br>
            <a:r>
              <a:rPr lang="en-US" sz="2400" dirty="0" smtClean="0"/>
              <a:t>provisioning</a:t>
            </a:r>
          </a:p>
          <a:p>
            <a:pPr lvl="1"/>
            <a:r>
              <a:rPr lang="en-US" sz="2400" dirty="0" smtClean="0"/>
              <a:t>Service </a:t>
            </a:r>
            <a:r>
              <a:rPr lang="en-US" sz="2400" dirty="0"/>
              <a:t>l</a:t>
            </a:r>
            <a:r>
              <a:rPr lang="en-US" sz="2400" dirty="0" smtClean="0"/>
              <a:t>ifecycle management</a:t>
            </a:r>
          </a:p>
          <a:p>
            <a:pPr lvl="1"/>
            <a:r>
              <a:rPr lang="en-US" sz="2400" dirty="0" smtClean="0"/>
              <a:t>Service health management</a:t>
            </a:r>
          </a:p>
          <a:p>
            <a:r>
              <a:rPr lang="en-US" sz="2800" dirty="0" smtClean="0"/>
              <a:t>Inputs:</a:t>
            </a:r>
          </a:p>
          <a:p>
            <a:pPr lvl="1"/>
            <a:r>
              <a:rPr lang="en-US" sz="2400" dirty="0" smtClean="0"/>
              <a:t>Description of the hardware and network resources it will control</a:t>
            </a:r>
          </a:p>
          <a:p>
            <a:pPr lvl="1"/>
            <a:r>
              <a:rPr lang="en-US" sz="2400" dirty="0" smtClean="0"/>
              <a:t>Service model and binaries for cloud applications</a:t>
            </a:r>
          </a:p>
        </p:txBody>
      </p:sp>
      <p:grpSp>
        <p:nvGrpSpPr>
          <p:cNvPr id="4" name="Group 3"/>
          <p:cNvGrpSpPr/>
          <p:nvPr/>
        </p:nvGrpSpPr>
        <p:grpSpPr>
          <a:xfrm>
            <a:off x="6136769" y="2209800"/>
            <a:ext cx="5688120" cy="2627478"/>
            <a:chOff x="914399" y="2600354"/>
            <a:chExt cx="7173506" cy="3687091"/>
          </a:xfrm>
        </p:grpSpPr>
        <p:sp>
          <p:nvSpPr>
            <p:cNvPr id="5" name="Content Placeholder 2"/>
            <p:cNvSpPr txBox="1">
              <a:spLocks/>
            </p:cNvSpPr>
            <p:nvPr/>
          </p:nvSpPr>
          <p:spPr>
            <a:xfrm>
              <a:off x="2930086" y="2627738"/>
              <a:ext cx="1357985" cy="1148847"/>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smtClean="0"/>
                <a:t>Server</a:t>
              </a:r>
            </a:p>
            <a:p>
              <a:pPr marL="0" indent="0">
                <a:spcBef>
                  <a:spcPts val="600"/>
                </a:spcBef>
                <a:buNone/>
              </a:pPr>
              <a:r>
                <a:rPr lang="en-US" sz="1600" dirty="0" smtClean="0"/>
                <a:t>Kernel</a:t>
              </a:r>
            </a:p>
            <a:p>
              <a:pPr marL="0" indent="0">
                <a:spcBef>
                  <a:spcPts val="600"/>
                </a:spcBef>
                <a:buNone/>
              </a:pPr>
              <a:r>
                <a:rPr lang="en-US" sz="1600" dirty="0" smtClean="0"/>
                <a:t>Process</a:t>
              </a:r>
              <a:endParaRPr lang="en-US" sz="1600" dirty="0"/>
            </a:p>
          </p:txBody>
        </p:sp>
        <p:sp>
          <p:nvSpPr>
            <p:cNvPr id="6" name="Content Placeholder 2"/>
            <p:cNvSpPr txBox="1">
              <a:spLocks/>
            </p:cNvSpPr>
            <p:nvPr/>
          </p:nvSpPr>
          <p:spPr>
            <a:xfrm>
              <a:off x="5469257" y="2620027"/>
              <a:ext cx="2503030" cy="1148847"/>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smtClean="0"/>
                <a:t>Datacenter</a:t>
              </a:r>
            </a:p>
            <a:p>
              <a:pPr marL="0" indent="0">
                <a:spcBef>
                  <a:spcPts val="600"/>
                </a:spcBef>
                <a:buNone/>
              </a:pPr>
              <a:r>
                <a:rPr lang="en-US" sz="1600" dirty="0" smtClean="0"/>
                <a:t>Fabric Controller</a:t>
              </a:r>
            </a:p>
            <a:p>
              <a:pPr marL="0" indent="0">
                <a:spcBef>
                  <a:spcPts val="600"/>
                </a:spcBef>
                <a:buNone/>
              </a:pPr>
              <a:r>
                <a:rPr lang="en-US" sz="1600" dirty="0" smtClean="0"/>
                <a:t>Service</a:t>
              </a:r>
              <a:endParaRPr lang="en-US" sz="1600" dirty="0"/>
            </a:p>
          </p:txBody>
        </p:sp>
        <p:sp>
          <p:nvSpPr>
            <p:cNvPr id="7" name="Right Arrow 6"/>
            <p:cNvSpPr/>
            <p:nvPr/>
          </p:nvSpPr>
          <p:spPr bwMode="auto">
            <a:xfrm>
              <a:off x="3792855" y="2600354"/>
              <a:ext cx="1447799" cy="304798"/>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smtClean="0">
                <a:gradFill>
                  <a:gsLst>
                    <a:gs pos="0">
                      <a:srgbClr val="FFFFFF"/>
                    </a:gs>
                    <a:gs pos="100000">
                      <a:srgbClr val="FFFFFF"/>
                    </a:gs>
                  </a:gsLst>
                  <a:lin ang="5400000" scaled="0"/>
                </a:gradFill>
              </a:endParaRPr>
            </a:p>
          </p:txBody>
        </p:sp>
        <p:sp>
          <p:nvSpPr>
            <p:cNvPr id="8" name="Right Arrow 7"/>
            <p:cNvSpPr/>
            <p:nvPr/>
          </p:nvSpPr>
          <p:spPr bwMode="auto">
            <a:xfrm>
              <a:off x="3796007" y="3028074"/>
              <a:ext cx="1447799" cy="304798"/>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smtClean="0">
                <a:gradFill>
                  <a:gsLst>
                    <a:gs pos="0">
                      <a:srgbClr val="FFFFFF"/>
                    </a:gs>
                    <a:gs pos="100000">
                      <a:srgbClr val="FFFFFF"/>
                    </a:gs>
                  </a:gsLst>
                  <a:lin ang="5400000" scaled="0"/>
                </a:gradFill>
              </a:endParaRPr>
            </a:p>
          </p:txBody>
        </p:sp>
        <p:sp>
          <p:nvSpPr>
            <p:cNvPr id="9" name="Right Arrow 8"/>
            <p:cNvSpPr/>
            <p:nvPr/>
          </p:nvSpPr>
          <p:spPr bwMode="auto">
            <a:xfrm>
              <a:off x="3796007" y="3471786"/>
              <a:ext cx="1447799" cy="304798"/>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smtClean="0">
                <a:gradFill>
                  <a:gsLst>
                    <a:gs pos="0">
                      <a:srgbClr val="FFFFFF"/>
                    </a:gs>
                    <a:gs pos="100000">
                      <a:srgbClr val="FFFFFF"/>
                    </a:gs>
                  </a:gsLst>
                  <a:lin ang="5400000" scaled="0"/>
                </a:gradFill>
              </a:endParaRPr>
            </a:p>
          </p:txBody>
        </p:sp>
        <p:sp>
          <p:nvSpPr>
            <p:cNvPr id="10" name="Rectangle 9"/>
            <p:cNvSpPr/>
            <p:nvPr/>
          </p:nvSpPr>
          <p:spPr bwMode="auto">
            <a:xfrm>
              <a:off x="914399" y="5029200"/>
              <a:ext cx="3383973" cy="38099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Windows Kernel</a:t>
              </a:r>
            </a:p>
          </p:txBody>
        </p:sp>
        <p:sp>
          <p:nvSpPr>
            <p:cNvPr id="11" name="Rectangle 10"/>
            <p:cNvSpPr/>
            <p:nvPr/>
          </p:nvSpPr>
          <p:spPr bwMode="auto">
            <a:xfrm>
              <a:off x="914399" y="5525445"/>
              <a:ext cx="3383972" cy="7620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Server</a:t>
              </a:r>
            </a:p>
          </p:txBody>
        </p:sp>
        <p:sp>
          <p:nvSpPr>
            <p:cNvPr id="12" name="Rectangle 11"/>
            <p:cNvSpPr/>
            <p:nvPr/>
          </p:nvSpPr>
          <p:spPr bwMode="auto">
            <a:xfrm>
              <a:off x="1476926" y="4191000"/>
              <a:ext cx="1111827" cy="7620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Word</a:t>
              </a:r>
            </a:p>
          </p:txBody>
        </p:sp>
        <p:sp>
          <p:nvSpPr>
            <p:cNvPr id="13" name="Rectangle 12"/>
            <p:cNvSpPr/>
            <p:nvPr/>
          </p:nvSpPr>
          <p:spPr bwMode="auto">
            <a:xfrm>
              <a:off x="2681169" y="4191000"/>
              <a:ext cx="1111827" cy="7620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SQL Server</a:t>
              </a:r>
            </a:p>
          </p:txBody>
        </p:sp>
        <p:sp>
          <p:nvSpPr>
            <p:cNvPr id="14" name="Rectangle 13"/>
            <p:cNvSpPr/>
            <p:nvPr/>
          </p:nvSpPr>
          <p:spPr bwMode="auto">
            <a:xfrm>
              <a:off x="4703932" y="5029200"/>
              <a:ext cx="3383973" cy="38099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Fabric Controller</a:t>
              </a:r>
            </a:p>
          </p:txBody>
        </p:sp>
        <p:sp>
          <p:nvSpPr>
            <p:cNvPr id="15" name="Rectangle 14"/>
            <p:cNvSpPr/>
            <p:nvPr/>
          </p:nvSpPr>
          <p:spPr bwMode="auto">
            <a:xfrm>
              <a:off x="4703932" y="5525445"/>
              <a:ext cx="3383973" cy="7620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Datacenter</a:t>
              </a:r>
            </a:p>
          </p:txBody>
        </p:sp>
        <p:sp>
          <p:nvSpPr>
            <p:cNvPr id="16" name="Rectangle 15"/>
            <p:cNvSpPr/>
            <p:nvPr/>
          </p:nvSpPr>
          <p:spPr bwMode="auto">
            <a:xfrm>
              <a:off x="5181600" y="4191000"/>
              <a:ext cx="1196687" cy="7620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Exchange</a:t>
              </a:r>
            </a:p>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Online</a:t>
              </a:r>
            </a:p>
          </p:txBody>
        </p:sp>
        <p:sp>
          <p:nvSpPr>
            <p:cNvPr id="17" name="Rectangle 16"/>
            <p:cNvSpPr/>
            <p:nvPr/>
          </p:nvSpPr>
          <p:spPr bwMode="auto">
            <a:xfrm>
              <a:off x="6470702" y="4191000"/>
              <a:ext cx="1111827" cy="7620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SQL Azure</a:t>
              </a:r>
            </a:p>
          </p:txBody>
        </p:sp>
      </p:grpSp>
    </p:spTree>
    <p:extLst>
      <p:ext uri="{BB962C8B-B14F-4D97-AF65-F5344CB8AC3E}">
        <p14:creationId xmlns:p14="http://schemas.microsoft.com/office/powerpoint/2010/main" val="203073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Sidebar: What’s with all these “Fabrics”?</a:t>
            </a:r>
            <a:endParaRPr lang="en-US" dirty="0"/>
          </a:p>
        </p:txBody>
      </p:sp>
      <p:sp>
        <p:nvSpPr>
          <p:cNvPr id="3" name="Content Placeholder 2"/>
          <p:cNvSpPr>
            <a:spLocks noGrp="1"/>
          </p:cNvSpPr>
          <p:nvPr>
            <p:ph idx="1"/>
          </p:nvPr>
        </p:nvSpPr>
        <p:spPr>
          <a:xfrm>
            <a:off x="736599" y="1219200"/>
            <a:ext cx="10234613" cy="5164491"/>
          </a:xfrm>
        </p:spPr>
        <p:txBody>
          <a:bodyPr/>
          <a:lstStyle/>
          <a:p>
            <a:r>
              <a:rPr lang="en-US" dirty="0" smtClean="0"/>
              <a:t>The Windows Azure Fabric Controller is totally, completely, unrelated to </a:t>
            </a:r>
            <a:r>
              <a:rPr lang="en-US" dirty="0" err="1" smtClean="0"/>
              <a:t>AppFabric</a:t>
            </a:r>
            <a:endParaRPr lang="en-US" dirty="0" smtClean="0"/>
          </a:p>
          <a:p>
            <a:r>
              <a:rPr lang="en-US" dirty="0" err="1" smtClean="0"/>
              <a:t>AppFabric</a:t>
            </a:r>
            <a:r>
              <a:rPr lang="en-US" dirty="0"/>
              <a:t> </a:t>
            </a:r>
            <a:r>
              <a:rPr lang="en-US" dirty="0" smtClean="0"/>
              <a:t>is a brand that encompasses:</a:t>
            </a:r>
          </a:p>
          <a:p>
            <a:pPr lvl="1"/>
            <a:r>
              <a:rPr lang="en-US" dirty="0" smtClean="0"/>
              <a:t>Windows Server </a:t>
            </a:r>
            <a:r>
              <a:rPr lang="en-US" dirty="0" err="1" smtClean="0"/>
              <a:t>AppFabric</a:t>
            </a:r>
            <a:r>
              <a:rPr lang="en-US" dirty="0"/>
              <a:t>: </a:t>
            </a:r>
            <a:r>
              <a:rPr lang="en-US" dirty="0" smtClean="0"/>
              <a:t>a set </a:t>
            </a:r>
            <a:r>
              <a:rPr lang="en-US" dirty="0"/>
              <a:t>of </a:t>
            </a:r>
            <a:r>
              <a:rPr lang="en-US" dirty="0" smtClean="0"/>
              <a:t>components for building composite applications based on Windows Communication Foundation and Windows Workflow</a:t>
            </a:r>
          </a:p>
          <a:p>
            <a:pPr lvl="1"/>
            <a:r>
              <a:rPr lang="en-US" dirty="0" smtClean="0"/>
              <a:t>Windows Azure </a:t>
            </a:r>
            <a:r>
              <a:rPr lang="en-US" dirty="0" err="1" smtClean="0"/>
              <a:t>AppFabric</a:t>
            </a:r>
            <a:r>
              <a:rPr lang="en-US" dirty="0" smtClean="0"/>
              <a:t>: Cloud services for connecting cloud and on-premise applications </a:t>
            </a:r>
          </a:p>
          <a:p>
            <a:pPr lvl="2"/>
            <a:r>
              <a:rPr lang="en-US" dirty="0" err="1"/>
              <a:t>AppFabric</a:t>
            </a:r>
            <a:r>
              <a:rPr lang="en-US" dirty="0"/>
              <a:t> </a:t>
            </a:r>
            <a:r>
              <a:rPr lang="en-US" dirty="0" smtClean="0"/>
              <a:t>Access Control Server </a:t>
            </a:r>
          </a:p>
          <a:p>
            <a:pPr lvl="2"/>
            <a:r>
              <a:rPr lang="en-US" dirty="0" err="1" smtClean="0"/>
              <a:t>AppFabric</a:t>
            </a:r>
            <a:r>
              <a:rPr lang="en-US" dirty="0" smtClean="0"/>
              <a:t> Service Bus</a:t>
            </a:r>
          </a:p>
          <a:p>
            <a:pPr lvl="2"/>
            <a:r>
              <a:rPr lang="en-US" dirty="0" err="1" smtClean="0"/>
              <a:t>AppFabric</a:t>
            </a:r>
            <a:r>
              <a:rPr lang="en-US" dirty="0" smtClean="0"/>
              <a:t> Cache</a:t>
            </a:r>
          </a:p>
          <a:p>
            <a:pPr lvl="2"/>
            <a:r>
              <a:rPr lang="en-US" dirty="0" smtClean="0"/>
              <a:t>Built as Windows Azure services</a:t>
            </a:r>
          </a:p>
        </p:txBody>
      </p:sp>
    </p:spTree>
    <p:extLst>
      <p:ext uri="{BB962C8B-B14F-4D97-AF65-F5344CB8AC3E}">
        <p14:creationId xmlns:p14="http://schemas.microsoft.com/office/powerpoint/2010/main" val="65781825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9" y="228600"/>
            <a:ext cx="11149013" cy="609398"/>
          </a:xfrm>
        </p:spPr>
        <p:txBody>
          <a:bodyPr/>
          <a:lstStyle/>
          <a:p>
            <a:r>
              <a:rPr lang="en-US" dirty="0" smtClean="0"/>
              <a:t>Datacenter Architecture</a:t>
            </a:r>
            <a:endParaRPr lang="en-US" dirty="0"/>
          </a:p>
        </p:txBody>
      </p:sp>
      <p:sp>
        <p:nvSpPr>
          <p:cNvPr id="4" name="Rectangle 3"/>
          <p:cNvSpPr/>
          <p:nvPr/>
        </p:nvSpPr>
        <p:spPr>
          <a:xfrm>
            <a:off x="795685" y="4724400"/>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600" b="1" dirty="0" smtClean="0"/>
          </a:p>
        </p:txBody>
      </p:sp>
      <p:sp>
        <p:nvSpPr>
          <p:cNvPr id="5" name="Rectangle 4"/>
          <p:cNvSpPr/>
          <p:nvPr/>
        </p:nvSpPr>
        <p:spPr>
          <a:xfrm>
            <a:off x="795685" y="47244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6" name="Rectangle 5"/>
          <p:cNvSpPr/>
          <p:nvPr/>
        </p:nvSpPr>
        <p:spPr>
          <a:xfrm>
            <a:off x="1608273" y="32766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100405"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p:cNvSpPr/>
          <p:nvPr/>
        </p:nvSpPr>
        <p:spPr>
          <a:xfrm>
            <a:off x="998832"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9" name="Rectangle 8"/>
          <p:cNvSpPr/>
          <p:nvPr/>
        </p:nvSpPr>
        <p:spPr>
          <a:xfrm>
            <a:off x="2014537"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0" name="Rectangle 9"/>
          <p:cNvSpPr/>
          <p:nvPr/>
        </p:nvSpPr>
        <p:spPr>
          <a:xfrm>
            <a:off x="1912963"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11" name="Rectangle 10"/>
          <p:cNvSpPr/>
          <p:nvPr/>
        </p:nvSpPr>
        <p:spPr>
          <a:xfrm>
            <a:off x="1506699" y="33528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smtClean="0">
                <a:solidFill>
                  <a:schemeClr val="bg1"/>
                </a:solidFill>
              </a:rPr>
              <a:t>Agg</a:t>
            </a:r>
            <a:endParaRPr lang="en-US" sz="800" b="1" dirty="0">
              <a:solidFill>
                <a:schemeClr val="bg1"/>
              </a:solidFill>
            </a:endParaRPr>
          </a:p>
        </p:txBody>
      </p:sp>
      <p:sp>
        <p:nvSpPr>
          <p:cNvPr id="13" name="Rectangle 12"/>
          <p:cNvSpPr/>
          <p:nvPr/>
        </p:nvSpPr>
        <p:spPr>
          <a:xfrm>
            <a:off x="795685" y="57912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14" name="Rectangle 13"/>
          <p:cNvSpPr/>
          <p:nvPr/>
        </p:nvSpPr>
        <p:spPr>
          <a:xfrm>
            <a:off x="3436597" y="32766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928729"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6" name="Rectangle 15"/>
          <p:cNvSpPr/>
          <p:nvPr/>
        </p:nvSpPr>
        <p:spPr>
          <a:xfrm>
            <a:off x="2827155"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17" name="Rectangle 16"/>
          <p:cNvSpPr/>
          <p:nvPr/>
        </p:nvSpPr>
        <p:spPr>
          <a:xfrm>
            <a:off x="3842860"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8" name="Rectangle 17"/>
          <p:cNvSpPr/>
          <p:nvPr/>
        </p:nvSpPr>
        <p:spPr>
          <a:xfrm>
            <a:off x="3741287"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19" name="Rectangle 18"/>
          <p:cNvSpPr/>
          <p:nvPr/>
        </p:nvSpPr>
        <p:spPr>
          <a:xfrm>
            <a:off x="3335023" y="33528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Agg</a:t>
            </a:r>
            <a:endParaRPr lang="en-US" sz="800" b="1" dirty="0">
              <a:solidFill>
                <a:schemeClr val="bg1"/>
              </a:solidFill>
            </a:endParaRPr>
          </a:p>
        </p:txBody>
      </p:sp>
      <p:sp>
        <p:nvSpPr>
          <p:cNvPr id="20" name="Rectangle 19"/>
          <p:cNvSpPr/>
          <p:nvPr/>
        </p:nvSpPr>
        <p:spPr>
          <a:xfrm>
            <a:off x="5264920" y="32766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757053"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ectangle 21"/>
          <p:cNvSpPr/>
          <p:nvPr/>
        </p:nvSpPr>
        <p:spPr>
          <a:xfrm>
            <a:off x="4655479"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23" name="Rectangle 22"/>
          <p:cNvSpPr/>
          <p:nvPr/>
        </p:nvSpPr>
        <p:spPr>
          <a:xfrm>
            <a:off x="5671184"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4" name="Rectangle 23"/>
          <p:cNvSpPr/>
          <p:nvPr/>
        </p:nvSpPr>
        <p:spPr>
          <a:xfrm>
            <a:off x="5569611"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25" name="Rectangle 24"/>
          <p:cNvSpPr/>
          <p:nvPr/>
        </p:nvSpPr>
        <p:spPr>
          <a:xfrm>
            <a:off x="5163347" y="33528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Agg</a:t>
            </a:r>
            <a:endParaRPr lang="en-US" sz="800" b="1" dirty="0">
              <a:solidFill>
                <a:schemeClr val="bg1"/>
              </a:solidFill>
            </a:endParaRPr>
          </a:p>
        </p:txBody>
      </p:sp>
      <p:sp>
        <p:nvSpPr>
          <p:cNvPr id="26" name="Rectangle 25"/>
          <p:cNvSpPr/>
          <p:nvPr/>
        </p:nvSpPr>
        <p:spPr>
          <a:xfrm>
            <a:off x="7093244" y="32766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585377"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Rectangle 27"/>
          <p:cNvSpPr/>
          <p:nvPr/>
        </p:nvSpPr>
        <p:spPr>
          <a:xfrm>
            <a:off x="6483803"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29" name="Rectangle 28"/>
          <p:cNvSpPr/>
          <p:nvPr/>
        </p:nvSpPr>
        <p:spPr>
          <a:xfrm>
            <a:off x="7499508"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Rectangle 29"/>
          <p:cNvSpPr/>
          <p:nvPr/>
        </p:nvSpPr>
        <p:spPr>
          <a:xfrm>
            <a:off x="7397934"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31" name="Rectangle 30"/>
          <p:cNvSpPr/>
          <p:nvPr/>
        </p:nvSpPr>
        <p:spPr>
          <a:xfrm>
            <a:off x="6991671" y="33528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Agg</a:t>
            </a:r>
            <a:endParaRPr lang="en-US" sz="800" b="1" dirty="0">
              <a:solidFill>
                <a:schemeClr val="bg1"/>
              </a:solidFill>
            </a:endParaRPr>
          </a:p>
        </p:txBody>
      </p:sp>
      <p:sp>
        <p:nvSpPr>
          <p:cNvPr id="32" name="Rectangle 31"/>
          <p:cNvSpPr/>
          <p:nvPr/>
        </p:nvSpPr>
        <p:spPr>
          <a:xfrm>
            <a:off x="8921568" y="32766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413700"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4" name="Rectangle 33"/>
          <p:cNvSpPr/>
          <p:nvPr/>
        </p:nvSpPr>
        <p:spPr>
          <a:xfrm>
            <a:off x="8312127"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35" name="Rectangle 34"/>
          <p:cNvSpPr/>
          <p:nvPr/>
        </p:nvSpPr>
        <p:spPr>
          <a:xfrm>
            <a:off x="9327832"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6" name="Rectangle 35"/>
          <p:cNvSpPr/>
          <p:nvPr/>
        </p:nvSpPr>
        <p:spPr>
          <a:xfrm>
            <a:off x="9226258"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37" name="Rectangle 36"/>
          <p:cNvSpPr/>
          <p:nvPr/>
        </p:nvSpPr>
        <p:spPr>
          <a:xfrm>
            <a:off x="8819994" y="33528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Agg</a:t>
            </a:r>
            <a:endParaRPr lang="en-US" sz="800" b="1" dirty="0">
              <a:solidFill>
                <a:schemeClr val="bg1"/>
              </a:solidFill>
            </a:endParaRPr>
          </a:p>
        </p:txBody>
      </p:sp>
      <p:sp>
        <p:nvSpPr>
          <p:cNvPr id="38" name="Rectangle 37"/>
          <p:cNvSpPr/>
          <p:nvPr/>
        </p:nvSpPr>
        <p:spPr>
          <a:xfrm>
            <a:off x="10749892" y="32766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242024"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0" name="Rectangle 39"/>
          <p:cNvSpPr/>
          <p:nvPr/>
        </p:nvSpPr>
        <p:spPr>
          <a:xfrm>
            <a:off x="10140450"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41" name="Rectangle 40"/>
          <p:cNvSpPr/>
          <p:nvPr/>
        </p:nvSpPr>
        <p:spPr>
          <a:xfrm>
            <a:off x="11156155" y="35814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Rectangle 41"/>
          <p:cNvSpPr/>
          <p:nvPr/>
        </p:nvSpPr>
        <p:spPr>
          <a:xfrm>
            <a:off x="11054582" y="3657600"/>
            <a:ext cx="507868" cy="152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LB</a:t>
            </a:r>
            <a:endParaRPr lang="en-US" sz="1400" dirty="0"/>
          </a:p>
        </p:txBody>
      </p:sp>
      <p:sp>
        <p:nvSpPr>
          <p:cNvPr id="43" name="Rectangle 42"/>
          <p:cNvSpPr/>
          <p:nvPr/>
        </p:nvSpPr>
        <p:spPr>
          <a:xfrm>
            <a:off x="10648318" y="3352800"/>
            <a:ext cx="38404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rPr>
              <a:t>Agg</a:t>
            </a:r>
            <a:endParaRPr lang="en-US" sz="800" b="1" dirty="0">
              <a:solidFill>
                <a:schemeClr val="bg1"/>
              </a:solidFill>
            </a:endParaRPr>
          </a:p>
        </p:txBody>
      </p:sp>
      <p:sp>
        <p:nvSpPr>
          <p:cNvPr id="44" name="TextBox 43"/>
          <p:cNvSpPr txBox="1"/>
          <p:nvPr/>
        </p:nvSpPr>
        <p:spPr>
          <a:xfrm>
            <a:off x="145376" y="5180113"/>
            <a:ext cx="767436" cy="307777"/>
          </a:xfrm>
          <a:prstGeom prst="rect">
            <a:avLst/>
          </a:prstGeom>
          <a:noFill/>
        </p:spPr>
        <p:txBody>
          <a:bodyPr wrap="square" rtlCol="0">
            <a:spAutoFit/>
          </a:bodyPr>
          <a:lstStyle/>
          <a:p>
            <a:r>
              <a:rPr lang="en-US" sz="1400" dirty="0" smtClean="0"/>
              <a:t>Racks</a:t>
            </a:r>
            <a:endParaRPr lang="en-US" sz="1400" dirty="0"/>
          </a:p>
        </p:txBody>
      </p:sp>
      <p:cxnSp>
        <p:nvCxnSpPr>
          <p:cNvPr id="45" name="Straight Connector 44"/>
          <p:cNvCxnSpPr>
            <a:stCxn id="5" idx="0"/>
            <a:endCxn id="11" idx="2"/>
          </p:cNvCxnSpPr>
          <p:nvPr/>
        </p:nvCxnSpPr>
        <p:spPr>
          <a:xfrm flipV="1">
            <a:off x="998817" y="3810000"/>
            <a:ext cx="699906" cy="914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46" name="Straight Connector 45"/>
          <p:cNvCxnSpPr>
            <a:endCxn id="11" idx="2"/>
          </p:cNvCxnSpPr>
          <p:nvPr/>
        </p:nvCxnSpPr>
        <p:spPr>
          <a:xfrm flipV="1">
            <a:off x="1506700" y="3810000"/>
            <a:ext cx="192023" cy="914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47" name="Straight Connector 46"/>
          <p:cNvCxnSpPr>
            <a:stCxn id="71" idx="0"/>
            <a:endCxn id="11" idx="2"/>
          </p:cNvCxnSpPr>
          <p:nvPr/>
        </p:nvCxnSpPr>
        <p:spPr>
          <a:xfrm flipH="1" flipV="1">
            <a:off x="1698723" y="3810000"/>
            <a:ext cx="620550" cy="914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48" name="Straight Connector 47"/>
          <p:cNvCxnSpPr>
            <a:endCxn id="11" idx="2"/>
          </p:cNvCxnSpPr>
          <p:nvPr/>
        </p:nvCxnSpPr>
        <p:spPr>
          <a:xfrm flipH="1" flipV="1">
            <a:off x="1698723" y="3810000"/>
            <a:ext cx="315844" cy="914400"/>
          </a:xfrm>
          <a:prstGeom prst="line">
            <a:avLst/>
          </a:prstGeom>
        </p:spPr>
        <p:style>
          <a:lnRef idx="1">
            <a:schemeClr val="accent3"/>
          </a:lnRef>
          <a:fillRef idx="2">
            <a:schemeClr val="accent3"/>
          </a:fillRef>
          <a:effectRef idx="1">
            <a:schemeClr val="accent3"/>
          </a:effectRef>
          <a:fontRef idx="minor">
            <a:schemeClr val="dk1"/>
          </a:fontRef>
        </p:style>
      </p:cxnSp>
      <p:sp>
        <p:nvSpPr>
          <p:cNvPr id="53" name="Rectangle 52"/>
          <p:cNvSpPr/>
          <p:nvPr/>
        </p:nvSpPr>
        <p:spPr>
          <a:xfrm>
            <a:off x="6077509" y="1066800"/>
            <a:ext cx="384048"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4" name="Rectangle 53"/>
          <p:cNvSpPr/>
          <p:nvPr/>
        </p:nvSpPr>
        <p:spPr>
          <a:xfrm>
            <a:off x="5975935" y="1143000"/>
            <a:ext cx="384048"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5" name="TextBox 54"/>
          <p:cNvSpPr txBox="1"/>
          <p:nvPr/>
        </p:nvSpPr>
        <p:spPr>
          <a:xfrm>
            <a:off x="4299973" y="972235"/>
            <a:ext cx="1523603" cy="646331"/>
          </a:xfrm>
          <a:prstGeom prst="rect">
            <a:avLst/>
          </a:prstGeom>
          <a:noFill/>
        </p:spPr>
        <p:txBody>
          <a:bodyPr wrap="square" rtlCol="0">
            <a:spAutoFit/>
          </a:bodyPr>
          <a:lstStyle/>
          <a:p>
            <a:pPr algn="ctr"/>
            <a:r>
              <a:rPr lang="en-US" dirty="0" smtClean="0"/>
              <a:t>Datacenter Routers</a:t>
            </a:r>
            <a:endParaRPr lang="en-US" dirty="0"/>
          </a:p>
        </p:txBody>
      </p:sp>
      <p:sp>
        <p:nvSpPr>
          <p:cNvPr id="57" name="TextBox 56"/>
          <p:cNvSpPr txBox="1"/>
          <p:nvPr/>
        </p:nvSpPr>
        <p:spPr>
          <a:xfrm>
            <a:off x="455612" y="2369403"/>
            <a:ext cx="1625176" cy="830997"/>
          </a:xfrm>
          <a:prstGeom prst="rect">
            <a:avLst/>
          </a:prstGeom>
          <a:noFill/>
        </p:spPr>
        <p:txBody>
          <a:bodyPr wrap="square" rtlCol="0">
            <a:spAutoFit/>
          </a:bodyPr>
          <a:lstStyle/>
          <a:p>
            <a:pPr algn="ctr"/>
            <a:r>
              <a:rPr lang="en-US" sz="1600" dirty="0" smtClean="0"/>
              <a:t>Aggregation Routers and</a:t>
            </a:r>
          </a:p>
          <a:p>
            <a:pPr algn="ctr"/>
            <a:r>
              <a:rPr lang="en-US" sz="1600" dirty="0" smtClean="0"/>
              <a:t>Load Balancers</a:t>
            </a:r>
            <a:endParaRPr lang="en-US" sz="1600" dirty="0"/>
          </a:p>
        </p:txBody>
      </p:sp>
      <p:cxnSp>
        <p:nvCxnSpPr>
          <p:cNvPr id="58" name="Straight Connector 57"/>
          <p:cNvCxnSpPr>
            <a:stCxn id="54" idx="2"/>
          </p:cNvCxnSpPr>
          <p:nvPr/>
        </p:nvCxnSpPr>
        <p:spPr>
          <a:xfrm flipH="1">
            <a:off x="1811421" y="1600200"/>
            <a:ext cx="4356538" cy="1752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59" name="Straight Connector 58"/>
          <p:cNvCxnSpPr>
            <a:stCxn id="54" idx="2"/>
            <a:endCxn id="19" idx="0"/>
          </p:cNvCxnSpPr>
          <p:nvPr/>
        </p:nvCxnSpPr>
        <p:spPr>
          <a:xfrm flipH="1">
            <a:off x="3527047" y="1600200"/>
            <a:ext cx="2640912" cy="1752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60" name="Straight Connector 59"/>
          <p:cNvCxnSpPr>
            <a:stCxn id="54" idx="2"/>
            <a:endCxn id="25" idx="0"/>
          </p:cNvCxnSpPr>
          <p:nvPr/>
        </p:nvCxnSpPr>
        <p:spPr>
          <a:xfrm flipH="1">
            <a:off x="5355371" y="1600200"/>
            <a:ext cx="812588" cy="1752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61" name="Straight Connector 60"/>
          <p:cNvCxnSpPr>
            <a:stCxn id="54" idx="2"/>
            <a:endCxn id="43" idx="0"/>
          </p:cNvCxnSpPr>
          <p:nvPr/>
        </p:nvCxnSpPr>
        <p:spPr>
          <a:xfrm>
            <a:off x="6167959" y="1600200"/>
            <a:ext cx="4672383" cy="1752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62" name="Straight Connector 61"/>
          <p:cNvCxnSpPr>
            <a:stCxn id="54" idx="2"/>
            <a:endCxn id="37" idx="0"/>
          </p:cNvCxnSpPr>
          <p:nvPr/>
        </p:nvCxnSpPr>
        <p:spPr>
          <a:xfrm>
            <a:off x="6167959" y="1600200"/>
            <a:ext cx="2844059" cy="1752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63" name="Straight Connector 62"/>
          <p:cNvCxnSpPr>
            <a:stCxn id="54" idx="2"/>
            <a:endCxn id="31" idx="0"/>
          </p:cNvCxnSpPr>
          <p:nvPr/>
        </p:nvCxnSpPr>
        <p:spPr>
          <a:xfrm>
            <a:off x="6167959" y="1600200"/>
            <a:ext cx="1015736" cy="1752600"/>
          </a:xfrm>
          <a:prstGeom prst="line">
            <a:avLst/>
          </a:prstGeom>
        </p:spPr>
        <p:style>
          <a:lnRef idx="1">
            <a:schemeClr val="accent3"/>
          </a:lnRef>
          <a:fillRef idx="2">
            <a:schemeClr val="accent3"/>
          </a:fillRef>
          <a:effectRef idx="1">
            <a:schemeClr val="accent3"/>
          </a:effectRef>
          <a:fontRef idx="minor">
            <a:schemeClr val="dk1"/>
          </a:fontRef>
        </p:style>
      </p:cxnSp>
      <p:sp>
        <p:nvSpPr>
          <p:cNvPr id="66" name="Rectangle 65"/>
          <p:cNvSpPr/>
          <p:nvPr/>
        </p:nvSpPr>
        <p:spPr>
          <a:xfrm>
            <a:off x="1405126" y="4724400"/>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500" b="1" dirty="0" smtClean="0"/>
          </a:p>
        </p:txBody>
      </p:sp>
      <p:sp>
        <p:nvSpPr>
          <p:cNvPr id="67" name="Rectangle 66"/>
          <p:cNvSpPr/>
          <p:nvPr/>
        </p:nvSpPr>
        <p:spPr>
          <a:xfrm>
            <a:off x="1405126" y="47244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69" name="Rectangle 68"/>
          <p:cNvSpPr/>
          <p:nvPr/>
        </p:nvSpPr>
        <p:spPr>
          <a:xfrm>
            <a:off x="1405126" y="57912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70" name="Rectangle 69"/>
          <p:cNvSpPr/>
          <p:nvPr/>
        </p:nvSpPr>
        <p:spPr>
          <a:xfrm>
            <a:off x="2116141" y="4724400"/>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600" b="1" dirty="0" smtClean="0"/>
          </a:p>
        </p:txBody>
      </p:sp>
      <p:sp>
        <p:nvSpPr>
          <p:cNvPr id="71" name="Rectangle 70"/>
          <p:cNvSpPr/>
          <p:nvPr/>
        </p:nvSpPr>
        <p:spPr>
          <a:xfrm>
            <a:off x="2116141" y="47244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73" name="Rectangle 72"/>
          <p:cNvSpPr/>
          <p:nvPr/>
        </p:nvSpPr>
        <p:spPr>
          <a:xfrm>
            <a:off x="2116141" y="57912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74" name="Rectangle 73"/>
          <p:cNvSpPr/>
          <p:nvPr/>
        </p:nvSpPr>
        <p:spPr>
          <a:xfrm>
            <a:off x="2725582" y="4724400"/>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600" b="1" dirty="0" smtClean="0"/>
          </a:p>
        </p:txBody>
      </p:sp>
      <p:sp>
        <p:nvSpPr>
          <p:cNvPr id="75" name="Rectangle 74"/>
          <p:cNvSpPr/>
          <p:nvPr/>
        </p:nvSpPr>
        <p:spPr>
          <a:xfrm>
            <a:off x="2725582" y="47244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77" name="Rectangle 76"/>
          <p:cNvSpPr/>
          <p:nvPr/>
        </p:nvSpPr>
        <p:spPr>
          <a:xfrm>
            <a:off x="2725582" y="57912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cxnSp>
        <p:nvCxnSpPr>
          <p:cNvPr id="78" name="Straight Connector 77"/>
          <p:cNvCxnSpPr>
            <a:stCxn id="75" idx="0"/>
          </p:cNvCxnSpPr>
          <p:nvPr/>
        </p:nvCxnSpPr>
        <p:spPr>
          <a:xfrm flipV="1">
            <a:off x="2928714" y="3810002"/>
            <a:ext cx="761816" cy="914398"/>
          </a:xfrm>
          <a:prstGeom prst="line">
            <a:avLst/>
          </a:prstGeom>
        </p:spPr>
        <p:style>
          <a:lnRef idx="1">
            <a:schemeClr val="accent3"/>
          </a:lnRef>
          <a:fillRef idx="2">
            <a:schemeClr val="accent3"/>
          </a:fillRef>
          <a:effectRef idx="1">
            <a:schemeClr val="accent3"/>
          </a:effectRef>
          <a:fontRef idx="minor">
            <a:schemeClr val="dk1"/>
          </a:fontRef>
        </p:style>
      </p:cxnSp>
      <p:cxnSp>
        <p:nvCxnSpPr>
          <p:cNvPr id="79" name="Straight Connector 78"/>
          <p:cNvCxnSpPr/>
          <p:nvPr/>
        </p:nvCxnSpPr>
        <p:spPr>
          <a:xfrm rot="5400000" flipH="1" flipV="1">
            <a:off x="3106364" y="4140233"/>
            <a:ext cx="914400" cy="253934"/>
          </a:xfrm>
          <a:prstGeom prst="line">
            <a:avLst/>
          </a:prstGeom>
        </p:spPr>
        <p:style>
          <a:lnRef idx="1">
            <a:schemeClr val="accent3"/>
          </a:lnRef>
          <a:fillRef idx="2">
            <a:schemeClr val="accent3"/>
          </a:fillRef>
          <a:effectRef idx="1">
            <a:schemeClr val="accent3"/>
          </a:effectRef>
          <a:fontRef idx="minor">
            <a:schemeClr val="dk1"/>
          </a:fontRef>
        </p:style>
      </p:cxnSp>
      <p:cxnSp>
        <p:nvCxnSpPr>
          <p:cNvPr id="80" name="Straight Connector 79"/>
          <p:cNvCxnSpPr>
            <a:stCxn id="87" idx="0"/>
          </p:cNvCxnSpPr>
          <p:nvPr/>
        </p:nvCxnSpPr>
        <p:spPr>
          <a:xfrm flipH="1" flipV="1">
            <a:off x="3690532" y="3810002"/>
            <a:ext cx="558638" cy="914398"/>
          </a:xfrm>
          <a:prstGeom prst="line">
            <a:avLst/>
          </a:prstGeom>
        </p:spPr>
        <p:style>
          <a:lnRef idx="1">
            <a:schemeClr val="accent3"/>
          </a:lnRef>
          <a:fillRef idx="2">
            <a:schemeClr val="accent3"/>
          </a:fillRef>
          <a:effectRef idx="1">
            <a:schemeClr val="accent3"/>
          </a:effectRef>
          <a:fontRef idx="minor">
            <a:schemeClr val="dk1"/>
          </a:fontRef>
        </p:style>
      </p:cxnSp>
      <p:cxnSp>
        <p:nvCxnSpPr>
          <p:cNvPr id="81" name="Straight Connector 80"/>
          <p:cNvCxnSpPr/>
          <p:nvPr/>
        </p:nvCxnSpPr>
        <p:spPr>
          <a:xfrm rot="16200000" flipV="1">
            <a:off x="3360298" y="4140233"/>
            <a:ext cx="914400" cy="253934"/>
          </a:xfrm>
          <a:prstGeom prst="line">
            <a:avLst/>
          </a:prstGeom>
        </p:spPr>
        <p:style>
          <a:lnRef idx="1">
            <a:schemeClr val="accent3"/>
          </a:lnRef>
          <a:fillRef idx="2">
            <a:schemeClr val="accent3"/>
          </a:fillRef>
          <a:effectRef idx="1">
            <a:schemeClr val="accent3"/>
          </a:effectRef>
          <a:fontRef idx="minor">
            <a:schemeClr val="dk1"/>
          </a:fontRef>
        </p:style>
      </p:cxnSp>
      <p:sp>
        <p:nvSpPr>
          <p:cNvPr id="82" name="Rectangle 81"/>
          <p:cNvSpPr/>
          <p:nvPr/>
        </p:nvSpPr>
        <p:spPr>
          <a:xfrm>
            <a:off x="3335023" y="4724400"/>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600" b="1" dirty="0" smtClean="0"/>
          </a:p>
        </p:txBody>
      </p:sp>
      <p:sp>
        <p:nvSpPr>
          <p:cNvPr id="83" name="Rectangle 82"/>
          <p:cNvSpPr/>
          <p:nvPr/>
        </p:nvSpPr>
        <p:spPr>
          <a:xfrm>
            <a:off x="3335023" y="47244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85" name="Rectangle 84"/>
          <p:cNvSpPr/>
          <p:nvPr/>
        </p:nvSpPr>
        <p:spPr>
          <a:xfrm>
            <a:off x="3335023" y="57912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86" name="Rectangle 85"/>
          <p:cNvSpPr/>
          <p:nvPr/>
        </p:nvSpPr>
        <p:spPr>
          <a:xfrm>
            <a:off x="4046038" y="4724400"/>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600" b="1" dirty="0" smtClean="0"/>
          </a:p>
        </p:txBody>
      </p:sp>
      <p:sp>
        <p:nvSpPr>
          <p:cNvPr id="87" name="Rectangle 86"/>
          <p:cNvSpPr/>
          <p:nvPr/>
        </p:nvSpPr>
        <p:spPr>
          <a:xfrm>
            <a:off x="4046038" y="47244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89" name="Rectangle 88"/>
          <p:cNvSpPr/>
          <p:nvPr/>
        </p:nvSpPr>
        <p:spPr>
          <a:xfrm>
            <a:off x="4046038" y="57912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90" name="Rectangle 89"/>
          <p:cNvSpPr/>
          <p:nvPr/>
        </p:nvSpPr>
        <p:spPr>
          <a:xfrm>
            <a:off x="4655479" y="4724401"/>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b="1" dirty="0" smtClean="0"/>
          </a:p>
        </p:txBody>
      </p:sp>
      <p:sp>
        <p:nvSpPr>
          <p:cNvPr id="91" name="Rectangle 90"/>
          <p:cNvSpPr/>
          <p:nvPr/>
        </p:nvSpPr>
        <p:spPr>
          <a:xfrm>
            <a:off x="4655479" y="47244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93" name="Rectangle 92"/>
          <p:cNvSpPr/>
          <p:nvPr/>
        </p:nvSpPr>
        <p:spPr>
          <a:xfrm>
            <a:off x="4655479" y="57912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cxnSp>
        <p:nvCxnSpPr>
          <p:cNvPr id="94" name="Straight Connector 93"/>
          <p:cNvCxnSpPr>
            <a:stCxn id="91" idx="0"/>
            <a:endCxn id="25" idx="2"/>
          </p:cNvCxnSpPr>
          <p:nvPr/>
        </p:nvCxnSpPr>
        <p:spPr>
          <a:xfrm flipV="1">
            <a:off x="4858611" y="3810000"/>
            <a:ext cx="496760" cy="914401"/>
          </a:xfrm>
          <a:prstGeom prst="line">
            <a:avLst/>
          </a:prstGeom>
        </p:spPr>
        <p:style>
          <a:lnRef idx="1">
            <a:schemeClr val="accent3"/>
          </a:lnRef>
          <a:fillRef idx="2">
            <a:schemeClr val="accent3"/>
          </a:fillRef>
          <a:effectRef idx="1">
            <a:schemeClr val="accent3"/>
          </a:effectRef>
          <a:fontRef idx="minor">
            <a:schemeClr val="dk1"/>
          </a:fontRef>
        </p:style>
      </p:cxnSp>
      <p:cxnSp>
        <p:nvCxnSpPr>
          <p:cNvPr id="95" name="Straight Connector 94"/>
          <p:cNvCxnSpPr>
            <a:endCxn id="25" idx="2"/>
          </p:cNvCxnSpPr>
          <p:nvPr/>
        </p:nvCxnSpPr>
        <p:spPr>
          <a:xfrm flipH="1" flipV="1">
            <a:off x="5355371" y="3810000"/>
            <a:ext cx="11124" cy="914403"/>
          </a:xfrm>
          <a:prstGeom prst="line">
            <a:avLst/>
          </a:prstGeom>
        </p:spPr>
        <p:style>
          <a:lnRef idx="1">
            <a:schemeClr val="accent3"/>
          </a:lnRef>
          <a:fillRef idx="2">
            <a:schemeClr val="accent3"/>
          </a:fillRef>
          <a:effectRef idx="1">
            <a:schemeClr val="accent3"/>
          </a:effectRef>
          <a:fontRef idx="minor">
            <a:schemeClr val="dk1"/>
          </a:fontRef>
        </p:style>
      </p:cxnSp>
      <p:cxnSp>
        <p:nvCxnSpPr>
          <p:cNvPr id="96" name="Straight Connector 95"/>
          <p:cNvCxnSpPr>
            <a:stCxn id="103" idx="0"/>
            <a:endCxn id="25" idx="2"/>
          </p:cNvCxnSpPr>
          <p:nvPr/>
        </p:nvCxnSpPr>
        <p:spPr>
          <a:xfrm flipH="1" flipV="1">
            <a:off x="5355371" y="3810000"/>
            <a:ext cx="823696" cy="914401"/>
          </a:xfrm>
          <a:prstGeom prst="line">
            <a:avLst/>
          </a:prstGeom>
        </p:spPr>
        <p:style>
          <a:lnRef idx="1">
            <a:schemeClr val="accent3"/>
          </a:lnRef>
          <a:fillRef idx="2">
            <a:schemeClr val="accent3"/>
          </a:fillRef>
          <a:effectRef idx="1">
            <a:schemeClr val="accent3"/>
          </a:effectRef>
          <a:fontRef idx="minor">
            <a:schemeClr val="dk1"/>
          </a:fontRef>
        </p:style>
      </p:cxnSp>
      <p:cxnSp>
        <p:nvCxnSpPr>
          <p:cNvPr id="97" name="Straight Connector 96"/>
          <p:cNvCxnSpPr>
            <a:endCxn id="25" idx="2"/>
          </p:cNvCxnSpPr>
          <p:nvPr/>
        </p:nvCxnSpPr>
        <p:spPr>
          <a:xfrm flipH="1" flipV="1">
            <a:off x="5355371" y="3810000"/>
            <a:ext cx="518993" cy="914403"/>
          </a:xfrm>
          <a:prstGeom prst="line">
            <a:avLst/>
          </a:prstGeom>
        </p:spPr>
        <p:style>
          <a:lnRef idx="1">
            <a:schemeClr val="accent3"/>
          </a:lnRef>
          <a:fillRef idx="2">
            <a:schemeClr val="accent3"/>
          </a:fillRef>
          <a:effectRef idx="1">
            <a:schemeClr val="accent3"/>
          </a:effectRef>
          <a:fontRef idx="minor">
            <a:schemeClr val="dk1"/>
          </a:fontRef>
        </p:style>
      </p:cxnSp>
      <p:sp>
        <p:nvSpPr>
          <p:cNvPr id="98" name="Rectangle 97"/>
          <p:cNvSpPr/>
          <p:nvPr/>
        </p:nvSpPr>
        <p:spPr>
          <a:xfrm>
            <a:off x="5264920" y="4724401"/>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b="1" dirty="0" smtClean="0"/>
          </a:p>
        </p:txBody>
      </p:sp>
      <p:sp>
        <p:nvSpPr>
          <p:cNvPr id="99" name="Rectangle 98"/>
          <p:cNvSpPr/>
          <p:nvPr/>
        </p:nvSpPr>
        <p:spPr>
          <a:xfrm>
            <a:off x="5264920" y="47244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101" name="Rectangle 100"/>
          <p:cNvSpPr/>
          <p:nvPr/>
        </p:nvSpPr>
        <p:spPr>
          <a:xfrm>
            <a:off x="5264920" y="57912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102" name="Rectangle 101"/>
          <p:cNvSpPr/>
          <p:nvPr/>
        </p:nvSpPr>
        <p:spPr>
          <a:xfrm>
            <a:off x="5975935" y="4724401"/>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b="1" dirty="0" smtClean="0"/>
          </a:p>
        </p:txBody>
      </p:sp>
      <p:sp>
        <p:nvSpPr>
          <p:cNvPr id="103" name="Rectangle 102"/>
          <p:cNvSpPr/>
          <p:nvPr/>
        </p:nvSpPr>
        <p:spPr>
          <a:xfrm>
            <a:off x="5975935" y="47244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105" name="Rectangle 104"/>
          <p:cNvSpPr/>
          <p:nvPr/>
        </p:nvSpPr>
        <p:spPr>
          <a:xfrm>
            <a:off x="5975935" y="57912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106" name="Rectangle 105"/>
          <p:cNvSpPr/>
          <p:nvPr/>
        </p:nvSpPr>
        <p:spPr>
          <a:xfrm>
            <a:off x="6585377" y="4724401"/>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b="1" dirty="0" smtClean="0"/>
          </a:p>
        </p:txBody>
      </p:sp>
      <p:sp>
        <p:nvSpPr>
          <p:cNvPr id="107" name="Rectangle 106"/>
          <p:cNvSpPr/>
          <p:nvPr/>
        </p:nvSpPr>
        <p:spPr>
          <a:xfrm>
            <a:off x="6585377" y="47244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109" name="Rectangle 108"/>
          <p:cNvSpPr/>
          <p:nvPr/>
        </p:nvSpPr>
        <p:spPr>
          <a:xfrm>
            <a:off x="6585377" y="57912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cxnSp>
        <p:nvCxnSpPr>
          <p:cNvPr id="110" name="Straight Connector 109"/>
          <p:cNvCxnSpPr>
            <a:stCxn id="107" idx="0"/>
            <a:endCxn id="31" idx="2"/>
          </p:cNvCxnSpPr>
          <p:nvPr/>
        </p:nvCxnSpPr>
        <p:spPr>
          <a:xfrm flipV="1">
            <a:off x="6788509" y="3810000"/>
            <a:ext cx="395186" cy="914401"/>
          </a:xfrm>
          <a:prstGeom prst="line">
            <a:avLst/>
          </a:prstGeom>
        </p:spPr>
        <p:style>
          <a:lnRef idx="1">
            <a:schemeClr val="accent3"/>
          </a:lnRef>
          <a:fillRef idx="2">
            <a:schemeClr val="accent3"/>
          </a:fillRef>
          <a:effectRef idx="1">
            <a:schemeClr val="accent3"/>
          </a:effectRef>
          <a:fontRef idx="minor">
            <a:schemeClr val="dk1"/>
          </a:fontRef>
        </p:style>
      </p:cxnSp>
      <p:cxnSp>
        <p:nvCxnSpPr>
          <p:cNvPr id="111" name="Straight Connector 110"/>
          <p:cNvCxnSpPr>
            <a:endCxn id="31" idx="2"/>
          </p:cNvCxnSpPr>
          <p:nvPr/>
        </p:nvCxnSpPr>
        <p:spPr>
          <a:xfrm flipH="1" flipV="1">
            <a:off x="7183695" y="3810000"/>
            <a:ext cx="112699" cy="914403"/>
          </a:xfrm>
          <a:prstGeom prst="line">
            <a:avLst/>
          </a:prstGeom>
        </p:spPr>
        <p:style>
          <a:lnRef idx="1">
            <a:schemeClr val="accent3"/>
          </a:lnRef>
          <a:fillRef idx="2">
            <a:schemeClr val="accent3"/>
          </a:fillRef>
          <a:effectRef idx="1">
            <a:schemeClr val="accent3"/>
          </a:effectRef>
          <a:fontRef idx="minor">
            <a:schemeClr val="dk1"/>
          </a:fontRef>
        </p:style>
      </p:cxnSp>
      <p:cxnSp>
        <p:nvCxnSpPr>
          <p:cNvPr id="112" name="Straight Connector 111"/>
          <p:cNvCxnSpPr>
            <a:stCxn id="119" idx="0"/>
            <a:endCxn id="31" idx="2"/>
          </p:cNvCxnSpPr>
          <p:nvPr/>
        </p:nvCxnSpPr>
        <p:spPr>
          <a:xfrm flipH="1" flipV="1">
            <a:off x="7183695" y="3810000"/>
            <a:ext cx="925270" cy="914401"/>
          </a:xfrm>
          <a:prstGeom prst="line">
            <a:avLst/>
          </a:prstGeom>
        </p:spPr>
        <p:style>
          <a:lnRef idx="1">
            <a:schemeClr val="accent3"/>
          </a:lnRef>
          <a:fillRef idx="2">
            <a:schemeClr val="accent3"/>
          </a:fillRef>
          <a:effectRef idx="1">
            <a:schemeClr val="accent3"/>
          </a:effectRef>
          <a:fontRef idx="minor">
            <a:schemeClr val="dk1"/>
          </a:fontRef>
        </p:style>
      </p:cxnSp>
      <p:cxnSp>
        <p:nvCxnSpPr>
          <p:cNvPr id="113" name="Straight Connector 112"/>
          <p:cNvCxnSpPr>
            <a:endCxn id="31" idx="2"/>
          </p:cNvCxnSpPr>
          <p:nvPr/>
        </p:nvCxnSpPr>
        <p:spPr>
          <a:xfrm flipH="1" flipV="1">
            <a:off x="7183695" y="3810000"/>
            <a:ext cx="620564" cy="914400"/>
          </a:xfrm>
          <a:prstGeom prst="line">
            <a:avLst/>
          </a:prstGeom>
        </p:spPr>
        <p:style>
          <a:lnRef idx="1">
            <a:schemeClr val="accent3"/>
          </a:lnRef>
          <a:fillRef idx="2">
            <a:schemeClr val="accent3"/>
          </a:fillRef>
          <a:effectRef idx="1">
            <a:schemeClr val="accent3"/>
          </a:effectRef>
          <a:fontRef idx="minor">
            <a:schemeClr val="dk1"/>
          </a:fontRef>
        </p:style>
      </p:cxnSp>
      <p:sp>
        <p:nvSpPr>
          <p:cNvPr id="114" name="Rectangle 113"/>
          <p:cNvSpPr/>
          <p:nvPr/>
        </p:nvSpPr>
        <p:spPr>
          <a:xfrm>
            <a:off x="7194818" y="4724401"/>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b="1" dirty="0" smtClean="0"/>
          </a:p>
        </p:txBody>
      </p:sp>
      <p:sp>
        <p:nvSpPr>
          <p:cNvPr id="115" name="Rectangle 114"/>
          <p:cNvSpPr/>
          <p:nvPr/>
        </p:nvSpPr>
        <p:spPr>
          <a:xfrm>
            <a:off x="7194818" y="47244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117" name="Rectangle 116"/>
          <p:cNvSpPr/>
          <p:nvPr/>
        </p:nvSpPr>
        <p:spPr>
          <a:xfrm>
            <a:off x="7194818" y="57912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118" name="Rectangle 117"/>
          <p:cNvSpPr/>
          <p:nvPr/>
        </p:nvSpPr>
        <p:spPr>
          <a:xfrm>
            <a:off x="7905833" y="4724401"/>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b="1" dirty="0" smtClean="0"/>
          </a:p>
        </p:txBody>
      </p:sp>
      <p:sp>
        <p:nvSpPr>
          <p:cNvPr id="119" name="Rectangle 118"/>
          <p:cNvSpPr/>
          <p:nvPr/>
        </p:nvSpPr>
        <p:spPr>
          <a:xfrm>
            <a:off x="7905833" y="47244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121" name="Rectangle 120"/>
          <p:cNvSpPr/>
          <p:nvPr/>
        </p:nvSpPr>
        <p:spPr>
          <a:xfrm>
            <a:off x="7905833" y="5791201"/>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122" name="Rectangle 121"/>
          <p:cNvSpPr/>
          <p:nvPr/>
        </p:nvSpPr>
        <p:spPr>
          <a:xfrm>
            <a:off x="9937303" y="4724400"/>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b="1" dirty="0" smtClean="0"/>
          </a:p>
        </p:txBody>
      </p:sp>
      <p:sp>
        <p:nvSpPr>
          <p:cNvPr id="123" name="Rectangle 122"/>
          <p:cNvSpPr/>
          <p:nvPr/>
        </p:nvSpPr>
        <p:spPr>
          <a:xfrm>
            <a:off x="9937303" y="47244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125" name="Rectangle 124"/>
          <p:cNvSpPr/>
          <p:nvPr/>
        </p:nvSpPr>
        <p:spPr>
          <a:xfrm>
            <a:off x="9937303" y="57912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cxnSp>
        <p:nvCxnSpPr>
          <p:cNvPr id="126" name="Straight Connector 125"/>
          <p:cNvCxnSpPr>
            <a:stCxn id="123" idx="0"/>
          </p:cNvCxnSpPr>
          <p:nvPr/>
        </p:nvCxnSpPr>
        <p:spPr>
          <a:xfrm flipV="1">
            <a:off x="10140435" y="3810002"/>
            <a:ext cx="761817" cy="914398"/>
          </a:xfrm>
          <a:prstGeom prst="line">
            <a:avLst/>
          </a:prstGeom>
        </p:spPr>
        <p:style>
          <a:lnRef idx="1">
            <a:schemeClr val="accent3"/>
          </a:lnRef>
          <a:fillRef idx="2">
            <a:schemeClr val="accent3"/>
          </a:fillRef>
          <a:effectRef idx="1">
            <a:schemeClr val="accent3"/>
          </a:effectRef>
          <a:fontRef idx="minor">
            <a:schemeClr val="dk1"/>
          </a:fontRef>
        </p:style>
      </p:cxnSp>
      <p:cxnSp>
        <p:nvCxnSpPr>
          <p:cNvPr id="127" name="Straight Connector 126"/>
          <p:cNvCxnSpPr/>
          <p:nvPr/>
        </p:nvCxnSpPr>
        <p:spPr>
          <a:xfrm rot="5400000" flipH="1" flipV="1">
            <a:off x="10318085" y="4140233"/>
            <a:ext cx="914400" cy="253934"/>
          </a:xfrm>
          <a:prstGeom prst="line">
            <a:avLst/>
          </a:prstGeom>
        </p:spPr>
        <p:style>
          <a:lnRef idx="1">
            <a:schemeClr val="accent3"/>
          </a:lnRef>
          <a:fillRef idx="2">
            <a:schemeClr val="accent3"/>
          </a:fillRef>
          <a:effectRef idx="1">
            <a:schemeClr val="accent3"/>
          </a:effectRef>
          <a:fontRef idx="minor">
            <a:schemeClr val="dk1"/>
          </a:fontRef>
        </p:style>
      </p:cxnSp>
      <p:cxnSp>
        <p:nvCxnSpPr>
          <p:cNvPr id="128" name="Straight Connector 127"/>
          <p:cNvCxnSpPr>
            <a:stCxn id="135" idx="0"/>
          </p:cNvCxnSpPr>
          <p:nvPr/>
        </p:nvCxnSpPr>
        <p:spPr>
          <a:xfrm flipH="1" flipV="1">
            <a:off x="10902253" y="3810002"/>
            <a:ext cx="558638" cy="914398"/>
          </a:xfrm>
          <a:prstGeom prst="line">
            <a:avLst/>
          </a:prstGeom>
        </p:spPr>
        <p:style>
          <a:lnRef idx="1">
            <a:schemeClr val="accent3"/>
          </a:lnRef>
          <a:fillRef idx="2">
            <a:schemeClr val="accent3"/>
          </a:fillRef>
          <a:effectRef idx="1">
            <a:schemeClr val="accent3"/>
          </a:effectRef>
          <a:fontRef idx="minor">
            <a:schemeClr val="dk1"/>
          </a:fontRef>
        </p:style>
      </p:cxnSp>
      <p:cxnSp>
        <p:nvCxnSpPr>
          <p:cNvPr id="129" name="Straight Connector 128"/>
          <p:cNvCxnSpPr/>
          <p:nvPr/>
        </p:nvCxnSpPr>
        <p:spPr>
          <a:xfrm rot="16200000" flipV="1">
            <a:off x="10572019" y="4140233"/>
            <a:ext cx="914400" cy="253934"/>
          </a:xfrm>
          <a:prstGeom prst="line">
            <a:avLst/>
          </a:prstGeom>
        </p:spPr>
        <p:style>
          <a:lnRef idx="1">
            <a:schemeClr val="accent3"/>
          </a:lnRef>
          <a:fillRef idx="2">
            <a:schemeClr val="accent3"/>
          </a:fillRef>
          <a:effectRef idx="1">
            <a:schemeClr val="accent3"/>
          </a:effectRef>
          <a:fontRef idx="minor">
            <a:schemeClr val="dk1"/>
          </a:fontRef>
        </p:style>
      </p:cxnSp>
      <p:sp>
        <p:nvSpPr>
          <p:cNvPr id="130" name="Rectangle 129"/>
          <p:cNvSpPr/>
          <p:nvPr/>
        </p:nvSpPr>
        <p:spPr>
          <a:xfrm>
            <a:off x="10546745" y="4724400"/>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b="1" dirty="0" smtClean="0"/>
          </a:p>
        </p:txBody>
      </p:sp>
      <p:sp>
        <p:nvSpPr>
          <p:cNvPr id="131" name="Rectangle 130"/>
          <p:cNvSpPr/>
          <p:nvPr/>
        </p:nvSpPr>
        <p:spPr>
          <a:xfrm>
            <a:off x="10546745" y="47244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133" name="Rectangle 132"/>
          <p:cNvSpPr/>
          <p:nvPr/>
        </p:nvSpPr>
        <p:spPr>
          <a:xfrm>
            <a:off x="10546745" y="57912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134" name="Rectangle 133"/>
          <p:cNvSpPr/>
          <p:nvPr/>
        </p:nvSpPr>
        <p:spPr>
          <a:xfrm>
            <a:off x="11257759" y="4724400"/>
            <a:ext cx="406264"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00" b="1" dirty="0" smtClean="0"/>
          </a:p>
        </p:txBody>
      </p:sp>
      <p:sp>
        <p:nvSpPr>
          <p:cNvPr id="135" name="Rectangle 134"/>
          <p:cNvSpPr/>
          <p:nvPr/>
        </p:nvSpPr>
        <p:spPr>
          <a:xfrm>
            <a:off x="11257759" y="47244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TOR</a:t>
            </a:r>
            <a:endParaRPr lang="en-US" sz="800" dirty="0">
              <a:solidFill>
                <a:schemeClr val="bg1"/>
              </a:solidFill>
            </a:endParaRPr>
          </a:p>
        </p:txBody>
      </p:sp>
      <p:sp>
        <p:nvSpPr>
          <p:cNvPr id="137" name="Rectangle 136"/>
          <p:cNvSpPr/>
          <p:nvPr/>
        </p:nvSpPr>
        <p:spPr>
          <a:xfrm>
            <a:off x="11257759" y="5791200"/>
            <a:ext cx="406264"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1"/>
                </a:solidFill>
              </a:rPr>
              <a:t>PDU</a:t>
            </a:r>
            <a:endParaRPr lang="en-US" sz="800" dirty="0">
              <a:solidFill>
                <a:schemeClr val="bg1"/>
              </a:solidFill>
            </a:endParaRPr>
          </a:p>
        </p:txBody>
      </p:sp>
      <p:sp>
        <p:nvSpPr>
          <p:cNvPr id="138" name="TextBox 137"/>
          <p:cNvSpPr txBox="1"/>
          <p:nvPr/>
        </p:nvSpPr>
        <p:spPr>
          <a:xfrm>
            <a:off x="8853833" y="5105403"/>
            <a:ext cx="487516" cy="523220"/>
          </a:xfrm>
          <a:prstGeom prst="rect">
            <a:avLst/>
          </a:prstGeom>
          <a:noFill/>
        </p:spPr>
        <p:txBody>
          <a:bodyPr wrap="square" rtlCol="0">
            <a:spAutoFit/>
          </a:bodyPr>
          <a:lstStyle/>
          <a:p>
            <a:r>
              <a:rPr lang="en-US" sz="2800" dirty="0" smtClean="0"/>
              <a:t>…</a:t>
            </a:r>
            <a:endParaRPr lang="en-US" sz="2800" dirty="0"/>
          </a:p>
        </p:txBody>
      </p:sp>
      <p:sp>
        <p:nvSpPr>
          <p:cNvPr id="139" name="TextBox 138"/>
          <p:cNvSpPr txBox="1"/>
          <p:nvPr/>
        </p:nvSpPr>
        <p:spPr>
          <a:xfrm>
            <a:off x="5603479" y="5105400"/>
            <a:ext cx="325011" cy="523220"/>
          </a:xfrm>
          <a:prstGeom prst="rect">
            <a:avLst/>
          </a:prstGeom>
          <a:noFill/>
        </p:spPr>
        <p:txBody>
          <a:bodyPr wrap="square" rtlCol="0">
            <a:spAutoFit/>
          </a:bodyPr>
          <a:lstStyle/>
          <a:p>
            <a:r>
              <a:rPr lang="en-US" sz="2800" dirty="0" smtClean="0"/>
              <a:t>…</a:t>
            </a:r>
            <a:endParaRPr lang="en-US" sz="2800" dirty="0"/>
          </a:p>
        </p:txBody>
      </p:sp>
      <p:sp>
        <p:nvSpPr>
          <p:cNvPr id="144" name="TextBox 143"/>
          <p:cNvSpPr txBox="1"/>
          <p:nvPr/>
        </p:nvSpPr>
        <p:spPr>
          <a:xfrm>
            <a:off x="1774366" y="5105400"/>
            <a:ext cx="325011" cy="523220"/>
          </a:xfrm>
          <a:prstGeom prst="rect">
            <a:avLst/>
          </a:prstGeom>
          <a:noFill/>
        </p:spPr>
        <p:txBody>
          <a:bodyPr wrap="square" rtlCol="0">
            <a:spAutoFit/>
          </a:bodyPr>
          <a:lstStyle/>
          <a:p>
            <a:r>
              <a:rPr lang="en-US" sz="2800" dirty="0" smtClean="0"/>
              <a:t>…</a:t>
            </a:r>
            <a:endParaRPr lang="en-US" sz="2800" dirty="0"/>
          </a:p>
        </p:txBody>
      </p:sp>
      <p:sp>
        <p:nvSpPr>
          <p:cNvPr id="145" name="TextBox 144"/>
          <p:cNvSpPr txBox="1"/>
          <p:nvPr/>
        </p:nvSpPr>
        <p:spPr>
          <a:xfrm>
            <a:off x="3673582" y="5105400"/>
            <a:ext cx="325011" cy="523220"/>
          </a:xfrm>
          <a:prstGeom prst="rect">
            <a:avLst/>
          </a:prstGeom>
          <a:noFill/>
        </p:spPr>
        <p:txBody>
          <a:bodyPr wrap="square" rtlCol="0">
            <a:spAutoFit/>
          </a:bodyPr>
          <a:lstStyle/>
          <a:p>
            <a:r>
              <a:rPr lang="en-US" sz="2800" dirty="0" smtClean="0"/>
              <a:t>…</a:t>
            </a:r>
            <a:endParaRPr lang="en-US" sz="2800" dirty="0"/>
          </a:p>
        </p:txBody>
      </p:sp>
      <p:sp>
        <p:nvSpPr>
          <p:cNvPr id="146" name="TextBox 145"/>
          <p:cNvSpPr txBox="1"/>
          <p:nvPr/>
        </p:nvSpPr>
        <p:spPr>
          <a:xfrm>
            <a:off x="10910704" y="5105400"/>
            <a:ext cx="365637" cy="461665"/>
          </a:xfrm>
          <a:prstGeom prst="rect">
            <a:avLst/>
          </a:prstGeom>
          <a:noFill/>
        </p:spPr>
        <p:txBody>
          <a:bodyPr wrap="square" rtlCol="0">
            <a:spAutoFit/>
          </a:bodyPr>
          <a:lstStyle/>
          <a:p>
            <a:r>
              <a:rPr lang="en-US" sz="2400" dirty="0" smtClean="0"/>
              <a:t>…</a:t>
            </a:r>
            <a:endParaRPr lang="en-US" sz="2400" dirty="0"/>
          </a:p>
        </p:txBody>
      </p:sp>
      <p:sp>
        <p:nvSpPr>
          <p:cNvPr id="155" name="TextBox 154"/>
          <p:cNvSpPr txBox="1"/>
          <p:nvPr/>
        </p:nvSpPr>
        <p:spPr>
          <a:xfrm>
            <a:off x="-67690" y="4272461"/>
            <a:ext cx="1574390" cy="430887"/>
          </a:xfrm>
          <a:prstGeom prst="rect">
            <a:avLst/>
          </a:prstGeom>
          <a:noFill/>
        </p:spPr>
        <p:txBody>
          <a:bodyPr wrap="square" rtlCol="0">
            <a:spAutoFit/>
          </a:bodyPr>
          <a:lstStyle/>
          <a:p>
            <a:pPr algn="ctr"/>
            <a:r>
              <a:rPr lang="en-US" sz="1100" dirty="0" smtClean="0"/>
              <a:t>Top of Rack</a:t>
            </a:r>
          </a:p>
          <a:p>
            <a:pPr algn="ctr"/>
            <a:r>
              <a:rPr lang="en-US" sz="1100" dirty="0" smtClean="0"/>
              <a:t>Switches</a:t>
            </a:r>
            <a:endParaRPr lang="en-US" sz="1100" dirty="0"/>
          </a:p>
        </p:txBody>
      </p:sp>
      <p:sp>
        <p:nvSpPr>
          <p:cNvPr id="124" name="TextBox 123"/>
          <p:cNvSpPr txBox="1"/>
          <p:nvPr/>
        </p:nvSpPr>
        <p:spPr>
          <a:xfrm>
            <a:off x="330150" y="5974811"/>
            <a:ext cx="1320458" cy="430887"/>
          </a:xfrm>
          <a:prstGeom prst="rect">
            <a:avLst/>
          </a:prstGeom>
          <a:noFill/>
        </p:spPr>
        <p:txBody>
          <a:bodyPr wrap="square" rtlCol="0">
            <a:spAutoFit/>
          </a:bodyPr>
          <a:lstStyle/>
          <a:p>
            <a:pPr algn="ctr"/>
            <a:r>
              <a:rPr lang="en-US" sz="1100" dirty="0" smtClean="0"/>
              <a:t>Power Distribution Units</a:t>
            </a:r>
            <a:endParaRPr lang="en-US" sz="1100" dirty="0"/>
          </a:p>
        </p:txBody>
      </p:sp>
      <p:sp>
        <p:nvSpPr>
          <p:cNvPr id="136" name="TextBox 135"/>
          <p:cNvSpPr txBox="1"/>
          <p:nvPr/>
        </p:nvSpPr>
        <p:spPr>
          <a:xfrm>
            <a:off x="7533376" y="5105400"/>
            <a:ext cx="487516" cy="523220"/>
          </a:xfrm>
          <a:prstGeom prst="rect">
            <a:avLst/>
          </a:prstGeom>
          <a:noFill/>
        </p:spPr>
        <p:txBody>
          <a:bodyPr wrap="square" rtlCol="0">
            <a:spAutoFit/>
          </a:bodyPr>
          <a:lstStyle/>
          <a:p>
            <a:r>
              <a:rPr lang="en-US" sz="2800" dirty="0" smtClean="0"/>
              <a:t>…</a:t>
            </a:r>
            <a:endParaRPr lang="en-US" sz="2800" dirty="0"/>
          </a:p>
        </p:txBody>
      </p:sp>
      <p:sp>
        <p:nvSpPr>
          <p:cNvPr id="12" name="TextBox 11"/>
          <p:cNvSpPr txBox="1"/>
          <p:nvPr/>
        </p:nvSpPr>
        <p:spPr>
          <a:xfrm rot="16200000">
            <a:off x="694624" y="5200596"/>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32" name="TextBox 131"/>
          <p:cNvSpPr txBox="1"/>
          <p:nvPr/>
        </p:nvSpPr>
        <p:spPr>
          <a:xfrm rot="16200000">
            <a:off x="1306956" y="5200596"/>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40" name="TextBox 139"/>
          <p:cNvSpPr txBox="1"/>
          <p:nvPr/>
        </p:nvSpPr>
        <p:spPr>
          <a:xfrm rot="16200000">
            <a:off x="2023518" y="5200596"/>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41" name="TextBox 140"/>
          <p:cNvSpPr txBox="1"/>
          <p:nvPr/>
        </p:nvSpPr>
        <p:spPr>
          <a:xfrm rot="16200000">
            <a:off x="2632959" y="5200596"/>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42" name="TextBox 141"/>
          <p:cNvSpPr txBox="1"/>
          <p:nvPr/>
        </p:nvSpPr>
        <p:spPr>
          <a:xfrm rot="16200000">
            <a:off x="3267809" y="5200597"/>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43" name="TextBox 142"/>
          <p:cNvSpPr txBox="1"/>
          <p:nvPr/>
        </p:nvSpPr>
        <p:spPr>
          <a:xfrm rot="16200000">
            <a:off x="3953415" y="5200597"/>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47" name="TextBox 146"/>
          <p:cNvSpPr txBox="1"/>
          <p:nvPr/>
        </p:nvSpPr>
        <p:spPr>
          <a:xfrm rot="16200000">
            <a:off x="4551748" y="5200597"/>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48" name="TextBox 147"/>
          <p:cNvSpPr txBox="1"/>
          <p:nvPr/>
        </p:nvSpPr>
        <p:spPr>
          <a:xfrm rot="16200000">
            <a:off x="5138786" y="5200597"/>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49" name="TextBox 148"/>
          <p:cNvSpPr txBox="1"/>
          <p:nvPr/>
        </p:nvSpPr>
        <p:spPr>
          <a:xfrm rot="16200000">
            <a:off x="5894092" y="5200597"/>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50" name="TextBox 149"/>
          <p:cNvSpPr txBox="1"/>
          <p:nvPr/>
        </p:nvSpPr>
        <p:spPr>
          <a:xfrm rot="16200000">
            <a:off x="6491223" y="5200597"/>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51" name="TextBox 150"/>
          <p:cNvSpPr txBox="1"/>
          <p:nvPr/>
        </p:nvSpPr>
        <p:spPr>
          <a:xfrm rot="16200000">
            <a:off x="7102179" y="5200597"/>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52" name="TextBox 151"/>
          <p:cNvSpPr txBox="1"/>
          <p:nvPr/>
        </p:nvSpPr>
        <p:spPr>
          <a:xfrm rot="16200000">
            <a:off x="7813210" y="5200597"/>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53" name="TextBox 152"/>
          <p:cNvSpPr txBox="1"/>
          <p:nvPr/>
        </p:nvSpPr>
        <p:spPr>
          <a:xfrm rot="16200000">
            <a:off x="9884640" y="5200596"/>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54" name="TextBox 153"/>
          <p:cNvSpPr txBox="1"/>
          <p:nvPr/>
        </p:nvSpPr>
        <p:spPr>
          <a:xfrm rot="16200000">
            <a:off x="10454122" y="5200596"/>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
        <p:nvSpPr>
          <p:cNvPr id="156" name="TextBox 155"/>
          <p:cNvSpPr txBox="1"/>
          <p:nvPr/>
        </p:nvSpPr>
        <p:spPr>
          <a:xfrm rot="16200000">
            <a:off x="11165136" y="5200597"/>
            <a:ext cx="591509" cy="246221"/>
          </a:xfrm>
          <a:prstGeom prst="rect">
            <a:avLst/>
          </a:prstGeom>
          <a:noFill/>
        </p:spPr>
        <p:txBody>
          <a:bodyPr wrap="none" lIns="0" tIns="0" rIns="0" bIns="0" rtlCol="0">
            <a:spAutoFit/>
          </a:bodyPr>
          <a:lstStyle/>
          <a:p>
            <a:r>
              <a:rPr lang="en-US" sz="1600" dirty="0" smtClean="0">
                <a:solidFill>
                  <a:schemeClr val="bg1"/>
                </a:solidFill>
                <a:latin typeface="Segoe Light" pitchFamily="34" charset="0"/>
              </a:rPr>
              <a:t>Nodes</a:t>
            </a:r>
          </a:p>
        </p:txBody>
      </p:sp>
    </p:spTree>
    <p:extLst>
      <p:ext uri="{BB962C8B-B14F-4D97-AF65-F5344CB8AC3E}">
        <p14:creationId xmlns:p14="http://schemas.microsoft.com/office/powerpoint/2010/main" val="404364082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9" y="228600"/>
            <a:ext cx="11149013" cy="609398"/>
          </a:xfrm>
        </p:spPr>
        <p:txBody>
          <a:bodyPr/>
          <a:lstStyle/>
          <a:p>
            <a:r>
              <a:rPr lang="en-US" dirty="0" smtClean="0"/>
              <a:t>Windows Azure Datacenters</a:t>
            </a:r>
            <a:endParaRPr lang="en-US" dirty="0"/>
          </a:p>
        </p:txBody>
      </p:sp>
      <p:pic>
        <p:nvPicPr>
          <p:cNvPr id="217090" name="Picture 2"/>
          <p:cNvPicPr>
            <a:picLocks noChangeArrowheads="1"/>
          </p:cNvPicPr>
          <p:nvPr/>
        </p:nvPicPr>
        <p:blipFill>
          <a:blip r:embed="rId2" cstate="print"/>
          <a:srcRect/>
          <a:stretch>
            <a:fillRect/>
          </a:stretch>
        </p:blipFill>
        <p:spPr bwMode="auto">
          <a:xfrm>
            <a:off x="2135060" y="1150922"/>
            <a:ext cx="3959352" cy="5278326"/>
          </a:xfrm>
          <a:prstGeom prst="rect">
            <a:avLst/>
          </a:prstGeom>
          <a:noFill/>
          <a:ln w="9525">
            <a:noFill/>
            <a:miter lim="800000"/>
            <a:headEnd/>
            <a:tailEnd/>
          </a:ln>
          <a:effectLst/>
        </p:spPr>
      </p:pic>
      <p:pic>
        <p:nvPicPr>
          <p:cNvPr id="217091" name="Picture 3"/>
          <p:cNvPicPr>
            <a:picLocks noChangeArrowheads="1"/>
          </p:cNvPicPr>
          <p:nvPr/>
        </p:nvPicPr>
        <p:blipFill>
          <a:blip r:embed="rId3" cstate="print"/>
          <a:srcRect/>
          <a:stretch>
            <a:fillRect/>
          </a:stretch>
        </p:blipFill>
        <p:spPr bwMode="auto">
          <a:xfrm>
            <a:off x="6094412" y="1150922"/>
            <a:ext cx="3959352" cy="5276088"/>
          </a:xfrm>
          <a:prstGeom prst="rect">
            <a:avLst/>
          </a:prstGeom>
          <a:noFill/>
          <a:ln w="9525">
            <a:noFill/>
            <a:miter lim="800000"/>
            <a:headEnd/>
            <a:tailEnd/>
          </a:ln>
          <a:effectLst/>
        </p:spPr>
      </p:pic>
    </p:spTree>
    <p:extLst>
      <p:ext uri="{BB962C8B-B14F-4D97-AF65-F5344CB8AC3E}">
        <p14:creationId xmlns:p14="http://schemas.microsoft.com/office/powerpoint/2010/main" val="3489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648" y="228600"/>
            <a:ext cx="11149013" cy="609398"/>
          </a:xfrm>
        </p:spPr>
        <p:txBody>
          <a:bodyPr/>
          <a:lstStyle/>
          <a:p>
            <a:r>
              <a:rPr lang="en-US" dirty="0" smtClean="0"/>
              <a:t>High-Level FC Architecture</a:t>
            </a:r>
            <a:endParaRPr lang="en-US" dirty="0"/>
          </a:p>
        </p:txBody>
      </p:sp>
      <p:sp>
        <p:nvSpPr>
          <p:cNvPr id="242" name="Content Placeholder 241"/>
          <p:cNvSpPr>
            <a:spLocks noGrp="1"/>
          </p:cNvSpPr>
          <p:nvPr>
            <p:ph idx="1"/>
          </p:nvPr>
        </p:nvSpPr>
        <p:spPr>
          <a:xfrm>
            <a:off x="736599" y="1038579"/>
            <a:ext cx="9701213" cy="1680460"/>
          </a:xfrm>
        </p:spPr>
        <p:txBody>
          <a:bodyPr/>
          <a:lstStyle/>
          <a:p>
            <a:r>
              <a:rPr lang="en-US" sz="2400" dirty="0" smtClean="0"/>
              <a:t>FC is a distributed, </a:t>
            </a:r>
            <a:r>
              <a:rPr lang="en-US" sz="2400" dirty="0" err="1" smtClean="0"/>
              <a:t>stateful</a:t>
            </a:r>
            <a:r>
              <a:rPr lang="en-US" sz="2400" dirty="0" smtClean="0"/>
              <a:t> application running on nodes (blades) spread across fault domains </a:t>
            </a:r>
          </a:p>
          <a:p>
            <a:pPr lvl="1"/>
            <a:r>
              <a:rPr lang="en-US" sz="2000" dirty="0" smtClean="0"/>
              <a:t>Installed by “Utility” Fabric Controller</a:t>
            </a:r>
          </a:p>
          <a:p>
            <a:pPr lvl="1"/>
            <a:r>
              <a:rPr lang="en-US" sz="2000" dirty="0" smtClean="0"/>
              <a:t>One acts as the primary and all others keep view of world in sync</a:t>
            </a:r>
          </a:p>
          <a:p>
            <a:pPr lvl="1"/>
            <a:r>
              <a:rPr lang="en-US" sz="2000" dirty="0" smtClean="0"/>
              <a:t>Supports rolling upgrade, and services continue to run even if FC fails entirely</a:t>
            </a:r>
          </a:p>
        </p:txBody>
      </p:sp>
      <p:grpSp>
        <p:nvGrpSpPr>
          <p:cNvPr id="240" name="Group 239"/>
          <p:cNvGrpSpPr/>
          <p:nvPr/>
        </p:nvGrpSpPr>
        <p:grpSpPr>
          <a:xfrm>
            <a:off x="3453055" y="2873890"/>
            <a:ext cx="5020582" cy="3043854"/>
            <a:chOff x="623594" y="1942579"/>
            <a:chExt cx="7532490" cy="4452320"/>
          </a:xfrm>
        </p:grpSpPr>
        <p:grpSp>
          <p:nvGrpSpPr>
            <p:cNvPr id="145" name="Group 144"/>
            <p:cNvGrpSpPr/>
            <p:nvPr/>
          </p:nvGrpSpPr>
          <p:grpSpPr>
            <a:xfrm>
              <a:off x="623594" y="2717735"/>
              <a:ext cx="1375422" cy="3677164"/>
              <a:chOff x="748934" y="1447800"/>
              <a:chExt cx="1667844" cy="4896365"/>
            </a:xfrm>
          </p:grpSpPr>
          <p:sp>
            <p:nvSpPr>
              <p:cNvPr id="39" name="Flowchart: Process 38"/>
              <p:cNvSpPr/>
              <p:nvPr/>
            </p:nvSpPr>
            <p:spPr bwMode="auto">
              <a:xfrm>
                <a:off x="748934" y="2865223"/>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44" name="Flowchart: Process 43"/>
              <p:cNvSpPr/>
              <p:nvPr/>
            </p:nvSpPr>
            <p:spPr bwMode="auto">
              <a:xfrm>
                <a:off x="1570956" y="2026508"/>
                <a:ext cx="45719" cy="4313538"/>
              </a:xfrm>
              <a:prstGeom prst="flowChartProces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45" name="Flowchart: Process 44"/>
              <p:cNvSpPr/>
              <p:nvPr/>
            </p:nvSpPr>
            <p:spPr bwMode="auto">
              <a:xfrm>
                <a:off x="1706264" y="2865223"/>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46" name="Flowchart: Process 45"/>
              <p:cNvSpPr/>
              <p:nvPr/>
            </p:nvSpPr>
            <p:spPr bwMode="auto">
              <a:xfrm>
                <a:off x="748936" y="34444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47" name="Flowchart: Process 46"/>
              <p:cNvSpPr/>
              <p:nvPr/>
            </p:nvSpPr>
            <p:spPr bwMode="auto">
              <a:xfrm>
                <a:off x="1706264" y="34444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50" name="Flowchart: Process 49"/>
              <p:cNvSpPr/>
              <p:nvPr/>
            </p:nvSpPr>
            <p:spPr bwMode="auto">
              <a:xfrm>
                <a:off x="748936" y="46636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51" name="Flowchart: Process 50"/>
              <p:cNvSpPr/>
              <p:nvPr/>
            </p:nvSpPr>
            <p:spPr bwMode="auto">
              <a:xfrm>
                <a:off x="1706264" y="46636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52" name="Flowchart: Process 51"/>
              <p:cNvSpPr/>
              <p:nvPr/>
            </p:nvSpPr>
            <p:spPr bwMode="auto">
              <a:xfrm>
                <a:off x="748936" y="52732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53" name="Flowchart: Process 52"/>
              <p:cNvSpPr/>
              <p:nvPr/>
            </p:nvSpPr>
            <p:spPr bwMode="auto">
              <a:xfrm>
                <a:off x="1706264" y="52732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54" name="Flowchart: Process 53"/>
              <p:cNvSpPr/>
              <p:nvPr/>
            </p:nvSpPr>
            <p:spPr bwMode="auto">
              <a:xfrm>
                <a:off x="748936" y="5886964"/>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55" name="Flowchart: Process 54"/>
              <p:cNvSpPr/>
              <p:nvPr/>
            </p:nvSpPr>
            <p:spPr bwMode="auto">
              <a:xfrm>
                <a:off x="1706264" y="58828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56" name="Trapezoid 55"/>
              <p:cNvSpPr/>
              <p:nvPr/>
            </p:nvSpPr>
            <p:spPr bwMode="auto">
              <a:xfrm>
                <a:off x="1174921" y="1447800"/>
                <a:ext cx="850557" cy="578708"/>
              </a:xfrm>
              <a:prstGeom prst="trapezoid">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gradFill>
                      <a:gsLst>
                        <a:gs pos="0">
                          <a:srgbClr val="FFFFFF"/>
                        </a:gs>
                        <a:gs pos="100000">
                          <a:srgbClr val="FFFFFF"/>
                        </a:gs>
                      </a:gsLst>
                      <a:lin ang="5400000" scaled="0"/>
                    </a:gradFill>
                  </a:rPr>
                  <a:t>TOR</a:t>
                </a:r>
              </a:p>
            </p:txBody>
          </p:sp>
          <p:sp>
            <p:nvSpPr>
              <p:cNvPr id="141" name="Flowchart: Process 140"/>
              <p:cNvSpPr/>
              <p:nvPr/>
            </p:nvSpPr>
            <p:spPr bwMode="auto">
              <a:xfrm>
                <a:off x="748934" y="2285999"/>
                <a:ext cx="710514" cy="457201"/>
              </a:xfrm>
              <a:prstGeom prst="flowChartProcess">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b="1" dirty="0" smtClean="0">
                    <a:gradFill>
                      <a:gsLst>
                        <a:gs pos="0">
                          <a:srgbClr val="FFFFFF"/>
                        </a:gs>
                        <a:gs pos="100000">
                          <a:srgbClr val="FFFFFF"/>
                        </a:gs>
                      </a:gsLst>
                      <a:lin ang="5400000" scaled="0"/>
                    </a:gradFill>
                  </a:rPr>
                  <a:t>FC1</a:t>
                </a:r>
              </a:p>
            </p:txBody>
          </p:sp>
          <p:sp>
            <p:nvSpPr>
              <p:cNvPr id="142" name="Flowchart: Process 141"/>
              <p:cNvSpPr/>
              <p:nvPr/>
            </p:nvSpPr>
            <p:spPr bwMode="auto">
              <a:xfrm>
                <a:off x="1706264" y="2285999"/>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43" name="TextBox 142"/>
              <p:cNvSpPr txBox="1"/>
              <p:nvPr/>
            </p:nvSpPr>
            <p:spPr>
              <a:xfrm rot="5400000">
                <a:off x="1149402" y="4232602"/>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sp>
            <p:nvSpPr>
              <p:cNvPr id="144" name="TextBox 143"/>
              <p:cNvSpPr txBox="1"/>
              <p:nvPr/>
            </p:nvSpPr>
            <p:spPr>
              <a:xfrm rot="5400000">
                <a:off x="2140001" y="4233338"/>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grpSp>
        <p:grpSp>
          <p:nvGrpSpPr>
            <p:cNvPr id="146" name="Group 145"/>
            <p:cNvGrpSpPr/>
            <p:nvPr/>
          </p:nvGrpSpPr>
          <p:grpSpPr>
            <a:xfrm>
              <a:off x="2105544" y="2717735"/>
              <a:ext cx="1421153" cy="3677164"/>
              <a:chOff x="715663" y="1447800"/>
              <a:chExt cx="1723297" cy="4896365"/>
            </a:xfrm>
          </p:grpSpPr>
          <p:sp>
            <p:nvSpPr>
              <p:cNvPr id="147" name="Flowchart: Process 146"/>
              <p:cNvSpPr/>
              <p:nvPr/>
            </p:nvSpPr>
            <p:spPr bwMode="auto">
              <a:xfrm>
                <a:off x="715664" y="2865223"/>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48" name="Flowchart: Process 147"/>
              <p:cNvSpPr/>
              <p:nvPr/>
            </p:nvSpPr>
            <p:spPr bwMode="auto">
              <a:xfrm>
                <a:off x="1570956" y="2026508"/>
                <a:ext cx="45719" cy="4313538"/>
              </a:xfrm>
              <a:prstGeom prst="flowChartProces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49" name="Flowchart: Process 148"/>
              <p:cNvSpPr/>
              <p:nvPr/>
            </p:nvSpPr>
            <p:spPr bwMode="auto">
              <a:xfrm>
                <a:off x="1728446" y="2865223"/>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50" name="Flowchart: Process 149"/>
              <p:cNvSpPr/>
              <p:nvPr/>
            </p:nvSpPr>
            <p:spPr bwMode="auto">
              <a:xfrm>
                <a:off x="715663" y="34444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51" name="Flowchart: Process 150"/>
              <p:cNvSpPr/>
              <p:nvPr/>
            </p:nvSpPr>
            <p:spPr bwMode="auto">
              <a:xfrm>
                <a:off x="1728446" y="34444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52" name="Flowchart: Process 151"/>
              <p:cNvSpPr/>
              <p:nvPr/>
            </p:nvSpPr>
            <p:spPr bwMode="auto">
              <a:xfrm>
                <a:off x="715663" y="46636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53" name="Flowchart: Process 152"/>
              <p:cNvSpPr/>
              <p:nvPr/>
            </p:nvSpPr>
            <p:spPr bwMode="auto">
              <a:xfrm>
                <a:off x="1728446" y="46636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54" name="Flowchart: Process 153"/>
              <p:cNvSpPr/>
              <p:nvPr/>
            </p:nvSpPr>
            <p:spPr bwMode="auto">
              <a:xfrm>
                <a:off x="715663" y="52732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55" name="Flowchart: Process 154"/>
              <p:cNvSpPr/>
              <p:nvPr/>
            </p:nvSpPr>
            <p:spPr bwMode="auto">
              <a:xfrm>
                <a:off x="1728446" y="52732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56" name="Flowchart: Process 155"/>
              <p:cNvSpPr/>
              <p:nvPr/>
            </p:nvSpPr>
            <p:spPr bwMode="auto">
              <a:xfrm>
                <a:off x="715663" y="5886964"/>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57" name="Flowchart: Process 156"/>
              <p:cNvSpPr/>
              <p:nvPr/>
            </p:nvSpPr>
            <p:spPr bwMode="auto">
              <a:xfrm>
                <a:off x="1728446" y="58828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58" name="Trapezoid 157"/>
              <p:cNvSpPr/>
              <p:nvPr/>
            </p:nvSpPr>
            <p:spPr bwMode="auto">
              <a:xfrm>
                <a:off x="1174921" y="1447800"/>
                <a:ext cx="850557" cy="578708"/>
              </a:xfrm>
              <a:prstGeom prst="trapezoid">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gradFill>
                      <a:gsLst>
                        <a:gs pos="0">
                          <a:srgbClr val="FFFFFF"/>
                        </a:gs>
                        <a:gs pos="100000">
                          <a:srgbClr val="FFFFFF"/>
                        </a:gs>
                      </a:gsLst>
                      <a:lin ang="5400000" scaled="0"/>
                    </a:gradFill>
                  </a:rPr>
                  <a:t>TOR</a:t>
                </a:r>
              </a:p>
            </p:txBody>
          </p:sp>
          <p:sp>
            <p:nvSpPr>
              <p:cNvPr id="159" name="Flowchart: Process 158"/>
              <p:cNvSpPr/>
              <p:nvPr/>
            </p:nvSpPr>
            <p:spPr bwMode="auto">
              <a:xfrm>
                <a:off x="715664" y="2285999"/>
                <a:ext cx="710514" cy="457201"/>
              </a:xfrm>
              <a:prstGeom prst="flowChartProcess">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b="1" dirty="0" smtClean="0">
                    <a:gradFill>
                      <a:gsLst>
                        <a:gs pos="0">
                          <a:srgbClr val="FFFFFF"/>
                        </a:gs>
                        <a:gs pos="100000">
                          <a:srgbClr val="FFFFFF"/>
                        </a:gs>
                      </a:gsLst>
                      <a:lin ang="5400000" scaled="0"/>
                    </a:gradFill>
                  </a:rPr>
                  <a:t>FC2</a:t>
                </a:r>
              </a:p>
            </p:txBody>
          </p:sp>
          <p:sp>
            <p:nvSpPr>
              <p:cNvPr id="160" name="Flowchart: Process 159"/>
              <p:cNvSpPr/>
              <p:nvPr/>
            </p:nvSpPr>
            <p:spPr bwMode="auto">
              <a:xfrm>
                <a:off x="1728446" y="2285999"/>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61" name="TextBox 160"/>
              <p:cNvSpPr txBox="1"/>
              <p:nvPr/>
            </p:nvSpPr>
            <p:spPr>
              <a:xfrm rot="5400000">
                <a:off x="1149402" y="4232602"/>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sp>
            <p:nvSpPr>
              <p:cNvPr id="162" name="TextBox 161"/>
              <p:cNvSpPr txBox="1"/>
              <p:nvPr/>
            </p:nvSpPr>
            <p:spPr>
              <a:xfrm rot="5400000">
                <a:off x="2140001" y="4233338"/>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grpSp>
        <p:grpSp>
          <p:nvGrpSpPr>
            <p:cNvPr id="163" name="Group 162"/>
            <p:cNvGrpSpPr/>
            <p:nvPr/>
          </p:nvGrpSpPr>
          <p:grpSpPr>
            <a:xfrm>
              <a:off x="3657600" y="2717735"/>
              <a:ext cx="1413901" cy="3674071"/>
              <a:chOff x="702276" y="1447800"/>
              <a:chExt cx="1714502" cy="4892246"/>
            </a:xfrm>
          </p:grpSpPr>
          <p:sp>
            <p:nvSpPr>
              <p:cNvPr id="164" name="Flowchart: Process 163"/>
              <p:cNvSpPr/>
              <p:nvPr/>
            </p:nvSpPr>
            <p:spPr bwMode="auto">
              <a:xfrm>
                <a:off x="702276" y="2865223"/>
                <a:ext cx="710514"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65" name="Flowchart: Process 164"/>
              <p:cNvSpPr/>
              <p:nvPr/>
            </p:nvSpPr>
            <p:spPr bwMode="auto">
              <a:xfrm>
                <a:off x="1570956" y="2026508"/>
                <a:ext cx="45719" cy="4313538"/>
              </a:xfrm>
              <a:prstGeom prst="flowChartProces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66" name="Flowchart: Process 165"/>
              <p:cNvSpPr/>
              <p:nvPr/>
            </p:nvSpPr>
            <p:spPr bwMode="auto">
              <a:xfrm>
                <a:off x="1706264" y="2865223"/>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67" name="Flowchart: Process 166"/>
              <p:cNvSpPr/>
              <p:nvPr/>
            </p:nvSpPr>
            <p:spPr bwMode="auto">
              <a:xfrm>
                <a:off x="711544" y="3444446"/>
                <a:ext cx="710514"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68" name="Flowchart: Process 167"/>
              <p:cNvSpPr/>
              <p:nvPr/>
            </p:nvSpPr>
            <p:spPr bwMode="auto">
              <a:xfrm>
                <a:off x="1706264" y="34444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69" name="Flowchart: Process 168"/>
              <p:cNvSpPr/>
              <p:nvPr/>
            </p:nvSpPr>
            <p:spPr bwMode="auto">
              <a:xfrm>
                <a:off x="729050" y="4663646"/>
                <a:ext cx="710514"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70" name="Flowchart: Process 169"/>
              <p:cNvSpPr/>
              <p:nvPr/>
            </p:nvSpPr>
            <p:spPr bwMode="auto">
              <a:xfrm>
                <a:off x="1706264" y="46636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71" name="Flowchart: Process 170"/>
              <p:cNvSpPr/>
              <p:nvPr/>
            </p:nvSpPr>
            <p:spPr bwMode="auto">
              <a:xfrm>
                <a:off x="729050" y="5273246"/>
                <a:ext cx="710514"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72" name="Flowchart: Process 171"/>
              <p:cNvSpPr/>
              <p:nvPr/>
            </p:nvSpPr>
            <p:spPr bwMode="auto">
              <a:xfrm>
                <a:off x="1706264" y="52732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73" name="Flowchart: Process 172"/>
              <p:cNvSpPr/>
              <p:nvPr/>
            </p:nvSpPr>
            <p:spPr bwMode="auto">
              <a:xfrm>
                <a:off x="724437" y="5863219"/>
                <a:ext cx="710514"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74" name="Flowchart: Process 173"/>
              <p:cNvSpPr/>
              <p:nvPr/>
            </p:nvSpPr>
            <p:spPr bwMode="auto">
              <a:xfrm>
                <a:off x="1706264" y="58828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75" name="Trapezoid 174"/>
              <p:cNvSpPr/>
              <p:nvPr/>
            </p:nvSpPr>
            <p:spPr bwMode="auto">
              <a:xfrm>
                <a:off x="1174921" y="1447800"/>
                <a:ext cx="850557" cy="578708"/>
              </a:xfrm>
              <a:prstGeom prst="trapezoid">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gradFill>
                      <a:gsLst>
                        <a:gs pos="0">
                          <a:srgbClr val="FFFFFF"/>
                        </a:gs>
                        <a:gs pos="100000">
                          <a:srgbClr val="FFFFFF"/>
                        </a:gs>
                      </a:gsLst>
                      <a:lin ang="5400000" scaled="0"/>
                    </a:gradFill>
                  </a:rPr>
                  <a:t>TOR</a:t>
                </a:r>
              </a:p>
            </p:txBody>
          </p:sp>
          <p:sp>
            <p:nvSpPr>
              <p:cNvPr id="176" name="Flowchart: Process 175"/>
              <p:cNvSpPr/>
              <p:nvPr/>
            </p:nvSpPr>
            <p:spPr bwMode="auto">
              <a:xfrm>
                <a:off x="702276" y="2286000"/>
                <a:ext cx="710514" cy="457200"/>
              </a:xfrm>
              <a:prstGeom prst="flowChartProcess">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050" b="1" dirty="0" smtClean="0">
                    <a:gradFill>
                      <a:gsLst>
                        <a:gs pos="0">
                          <a:srgbClr val="FFFFFF"/>
                        </a:gs>
                        <a:gs pos="100000">
                          <a:srgbClr val="FFFFFF"/>
                        </a:gs>
                      </a:gsLst>
                      <a:lin ang="5400000" scaled="0"/>
                    </a:gradFill>
                  </a:rPr>
                  <a:t>FC3</a:t>
                </a:r>
              </a:p>
            </p:txBody>
          </p:sp>
          <p:sp>
            <p:nvSpPr>
              <p:cNvPr id="177" name="Flowchart: Process 176"/>
              <p:cNvSpPr/>
              <p:nvPr/>
            </p:nvSpPr>
            <p:spPr bwMode="auto">
              <a:xfrm>
                <a:off x="1706264" y="2285999"/>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78" name="TextBox 177"/>
              <p:cNvSpPr txBox="1"/>
              <p:nvPr/>
            </p:nvSpPr>
            <p:spPr>
              <a:xfrm rot="5400000">
                <a:off x="1149402" y="4232602"/>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sp>
            <p:nvSpPr>
              <p:cNvPr id="179" name="TextBox 178"/>
              <p:cNvSpPr txBox="1"/>
              <p:nvPr/>
            </p:nvSpPr>
            <p:spPr>
              <a:xfrm rot="5400000">
                <a:off x="2140001" y="4233338"/>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sp>
            <p:nvSpPr>
              <p:cNvPr id="104" name="Flowchart: Process 103"/>
              <p:cNvSpPr/>
              <p:nvPr/>
            </p:nvSpPr>
            <p:spPr bwMode="auto">
              <a:xfrm>
                <a:off x="724437" y="2853350"/>
                <a:ext cx="710514"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05" name="Flowchart: Process 104"/>
              <p:cNvSpPr/>
              <p:nvPr/>
            </p:nvSpPr>
            <p:spPr bwMode="auto">
              <a:xfrm>
                <a:off x="724437" y="3432572"/>
                <a:ext cx="710514"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06" name="Flowchart: Process 105"/>
              <p:cNvSpPr/>
              <p:nvPr/>
            </p:nvSpPr>
            <p:spPr bwMode="auto">
              <a:xfrm>
                <a:off x="724437" y="4651771"/>
                <a:ext cx="710514"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07" name="Flowchart: Process 106"/>
              <p:cNvSpPr/>
              <p:nvPr/>
            </p:nvSpPr>
            <p:spPr bwMode="auto">
              <a:xfrm>
                <a:off x="724437" y="5261374"/>
                <a:ext cx="710514"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08" name="Flowchart: Process 107"/>
              <p:cNvSpPr/>
              <p:nvPr/>
            </p:nvSpPr>
            <p:spPr bwMode="auto">
              <a:xfrm>
                <a:off x="724437" y="2274126"/>
                <a:ext cx="710514" cy="457200"/>
              </a:xfrm>
              <a:prstGeom prst="flowChartProcess">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b="1" dirty="0" smtClean="0">
                    <a:gradFill>
                      <a:gsLst>
                        <a:gs pos="0">
                          <a:srgbClr val="FFFFFF"/>
                        </a:gs>
                        <a:gs pos="100000">
                          <a:srgbClr val="FFFFFF"/>
                        </a:gs>
                      </a:gsLst>
                      <a:lin ang="5400000" scaled="0"/>
                    </a:gradFill>
                  </a:rPr>
                  <a:t>FC3</a:t>
                </a:r>
              </a:p>
            </p:txBody>
          </p:sp>
        </p:grpSp>
        <p:grpSp>
          <p:nvGrpSpPr>
            <p:cNvPr id="180" name="Group 179"/>
            <p:cNvGrpSpPr/>
            <p:nvPr/>
          </p:nvGrpSpPr>
          <p:grpSpPr>
            <a:xfrm>
              <a:off x="5192640" y="2717735"/>
              <a:ext cx="1402860" cy="3677164"/>
              <a:chOff x="715664" y="1447800"/>
              <a:chExt cx="1701114" cy="4896365"/>
            </a:xfrm>
          </p:grpSpPr>
          <p:sp>
            <p:nvSpPr>
              <p:cNvPr id="181" name="Flowchart: Process 180"/>
              <p:cNvSpPr/>
              <p:nvPr/>
            </p:nvSpPr>
            <p:spPr bwMode="auto">
              <a:xfrm>
                <a:off x="715664" y="2865223"/>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82" name="Flowchart: Process 181"/>
              <p:cNvSpPr/>
              <p:nvPr/>
            </p:nvSpPr>
            <p:spPr bwMode="auto">
              <a:xfrm>
                <a:off x="1570956" y="2026508"/>
                <a:ext cx="45719" cy="4313538"/>
              </a:xfrm>
              <a:prstGeom prst="flowChartProces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83" name="Flowchart: Process 182"/>
              <p:cNvSpPr/>
              <p:nvPr/>
            </p:nvSpPr>
            <p:spPr bwMode="auto">
              <a:xfrm>
                <a:off x="1706264" y="2865223"/>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84" name="Flowchart: Process 183"/>
              <p:cNvSpPr/>
              <p:nvPr/>
            </p:nvSpPr>
            <p:spPr bwMode="auto">
              <a:xfrm>
                <a:off x="715665" y="34444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85" name="Flowchart: Process 184"/>
              <p:cNvSpPr/>
              <p:nvPr/>
            </p:nvSpPr>
            <p:spPr bwMode="auto">
              <a:xfrm>
                <a:off x="1706264" y="34444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86" name="Flowchart: Process 185"/>
              <p:cNvSpPr/>
              <p:nvPr/>
            </p:nvSpPr>
            <p:spPr bwMode="auto">
              <a:xfrm>
                <a:off x="715666" y="46636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87" name="Flowchart: Process 186"/>
              <p:cNvSpPr/>
              <p:nvPr/>
            </p:nvSpPr>
            <p:spPr bwMode="auto">
              <a:xfrm>
                <a:off x="1706264" y="46636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88" name="Flowchart: Process 187"/>
              <p:cNvSpPr/>
              <p:nvPr/>
            </p:nvSpPr>
            <p:spPr bwMode="auto">
              <a:xfrm>
                <a:off x="715666" y="52732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89" name="Flowchart: Process 188"/>
              <p:cNvSpPr/>
              <p:nvPr/>
            </p:nvSpPr>
            <p:spPr bwMode="auto">
              <a:xfrm>
                <a:off x="1706264" y="52732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90" name="Flowchart: Process 189"/>
              <p:cNvSpPr/>
              <p:nvPr/>
            </p:nvSpPr>
            <p:spPr bwMode="auto">
              <a:xfrm>
                <a:off x="715666" y="5886964"/>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91" name="Flowchart: Process 190"/>
              <p:cNvSpPr/>
              <p:nvPr/>
            </p:nvSpPr>
            <p:spPr bwMode="auto">
              <a:xfrm>
                <a:off x="1706264" y="58828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92" name="Trapezoid 191"/>
              <p:cNvSpPr/>
              <p:nvPr/>
            </p:nvSpPr>
            <p:spPr bwMode="auto">
              <a:xfrm>
                <a:off x="1174921" y="1447800"/>
                <a:ext cx="850557" cy="578708"/>
              </a:xfrm>
              <a:prstGeom prst="trapezoid">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gradFill>
                      <a:gsLst>
                        <a:gs pos="0">
                          <a:srgbClr val="FFFFFF"/>
                        </a:gs>
                        <a:gs pos="100000">
                          <a:srgbClr val="FFFFFF"/>
                        </a:gs>
                      </a:gsLst>
                      <a:lin ang="5400000" scaled="0"/>
                    </a:gradFill>
                  </a:rPr>
                  <a:t>TOR</a:t>
                </a:r>
              </a:p>
            </p:txBody>
          </p:sp>
          <p:sp>
            <p:nvSpPr>
              <p:cNvPr id="193" name="Flowchart: Process 192"/>
              <p:cNvSpPr/>
              <p:nvPr/>
            </p:nvSpPr>
            <p:spPr bwMode="auto">
              <a:xfrm>
                <a:off x="715664" y="2285999"/>
                <a:ext cx="710514" cy="457201"/>
              </a:xfrm>
              <a:prstGeom prst="flowChartProcess">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b="1" dirty="0" smtClean="0">
                    <a:gradFill>
                      <a:gsLst>
                        <a:gs pos="0">
                          <a:srgbClr val="FFFFFF"/>
                        </a:gs>
                        <a:gs pos="100000">
                          <a:srgbClr val="FFFFFF"/>
                        </a:gs>
                      </a:gsLst>
                      <a:lin ang="5400000" scaled="0"/>
                    </a:gradFill>
                  </a:rPr>
                  <a:t>FC4</a:t>
                </a:r>
              </a:p>
            </p:txBody>
          </p:sp>
          <p:sp>
            <p:nvSpPr>
              <p:cNvPr id="194" name="Flowchart: Process 193"/>
              <p:cNvSpPr/>
              <p:nvPr/>
            </p:nvSpPr>
            <p:spPr bwMode="auto">
              <a:xfrm>
                <a:off x="1706264" y="2285999"/>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95" name="TextBox 194"/>
              <p:cNvSpPr txBox="1"/>
              <p:nvPr/>
            </p:nvSpPr>
            <p:spPr>
              <a:xfrm rot="5400000">
                <a:off x="1149402" y="4232602"/>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sp>
            <p:nvSpPr>
              <p:cNvPr id="196" name="TextBox 195"/>
              <p:cNvSpPr txBox="1"/>
              <p:nvPr/>
            </p:nvSpPr>
            <p:spPr>
              <a:xfrm rot="5400000">
                <a:off x="2140001" y="4233338"/>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grpSp>
        <p:grpSp>
          <p:nvGrpSpPr>
            <p:cNvPr id="197" name="Group 196"/>
            <p:cNvGrpSpPr/>
            <p:nvPr/>
          </p:nvGrpSpPr>
          <p:grpSpPr>
            <a:xfrm>
              <a:off x="6716640" y="2717735"/>
              <a:ext cx="1439444" cy="3677164"/>
              <a:chOff x="715664" y="1447800"/>
              <a:chExt cx="1745476" cy="4896365"/>
            </a:xfrm>
          </p:grpSpPr>
          <p:sp>
            <p:nvSpPr>
              <p:cNvPr id="198" name="Flowchart: Process 197"/>
              <p:cNvSpPr/>
              <p:nvPr/>
            </p:nvSpPr>
            <p:spPr bwMode="auto">
              <a:xfrm>
                <a:off x="715664" y="2865223"/>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199" name="Flowchart: Process 198"/>
              <p:cNvSpPr/>
              <p:nvPr/>
            </p:nvSpPr>
            <p:spPr bwMode="auto">
              <a:xfrm>
                <a:off x="1570956" y="2026508"/>
                <a:ext cx="45719" cy="4313538"/>
              </a:xfrm>
              <a:prstGeom prst="flowChartProces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0" name="Flowchart: Process 199"/>
              <p:cNvSpPr/>
              <p:nvPr/>
            </p:nvSpPr>
            <p:spPr bwMode="auto">
              <a:xfrm>
                <a:off x="1750626" y="2865223"/>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1" name="Flowchart: Process 200"/>
              <p:cNvSpPr/>
              <p:nvPr/>
            </p:nvSpPr>
            <p:spPr bwMode="auto">
              <a:xfrm>
                <a:off x="715665" y="34444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2" name="Flowchart: Process 201"/>
              <p:cNvSpPr/>
              <p:nvPr/>
            </p:nvSpPr>
            <p:spPr bwMode="auto">
              <a:xfrm>
                <a:off x="1750626" y="34444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3" name="Flowchart: Process 202"/>
              <p:cNvSpPr/>
              <p:nvPr/>
            </p:nvSpPr>
            <p:spPr bwMode="auto">
              <a:xfrm>
                <a:off x="715666" y="46636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4" name="Flowchart: Process 203"/>
              <p:cNvSpPr/>
              <p:nvPr/>
            </p:nvSpPr>
            <p:spPr bwMode="auto">
              <a:xfrm>
                <a:off x="1750626" y="46636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5" name="Flowchart: Process 204"/>
              <p:cNvSpPr/>
              <p:nvPr/>
            </p:nvSpPr>
            <p:spPr bwMode="auto">
              <a:xfrm>
                <a:off x="715666" y="52732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6" name="Flowchart: Process 205"/>
              <p:cNvSpPr/>
              <p:nvPr/>
            </p:nvSpPr>
            <p:spPr bwMode="auto">
              <a:xfrm>
                <a:off x="1750626" y="5273246"/>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7" name="Flowchart: Process 206"/>
              <p:cNvSpPr/>
              <p:nvPr/>
            </p:nvSpPr>
            <p:spPr bwMode="auto">
              <a:xfrm>
                <a:off x="715666" y="5886964"/>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8" name="Flowchart: Process 207"/>
              <p:cNvSpPr/>
              <p:nvPr/>
            </p:nvSpPr>
            <p:spPr bwMode="auto">
              <a:xfrm>
                <a:off x="1750626" y="5882845"/>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09" name="Trapezoid 208"/>
              <p:cNvSpPr/>
              <p:nvPr/>
            </p:nvSpPr>
            <p:spPr bwMode="auto">
              <a:xfrm>
                <a:off x="1174921" y="1447800"/>
                <a:ext cx="850557" cy="578708"/>
              </a:xfrm>
              <a:prstGeom prst="trapezoid">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600" b="1" dirty="0" smtClean="0">
                    <a:gradFill>
                      <a:gsLst>
                        <a:gs pos="0">
                          <a:srgbClr val="FFFFFF"/>
                        </a:gs>
                        <a:gs pos="100000">
                          <a:srgbClr val="FFFFFF"/>
                        </a:gs>
                      </a:gsLst>
                      <a:lin ang="5400000" scaled="0"/>
                    </a:gradFill>
                  </a:rPr>
                  <a:t>TOR</a:t>
                </a:r>
              </a:p>
            </p:txBody>
          </p:sp>
          <p:sp>
            <p:nvSpPr>
              <p:cNvPr id="210" name="Flowchart: Process 209"/>
              <p:cNvSpPr/>
              <p:nvPr/>
            </p:nvSpPr>
            <p:spPr bwMode="auto">
              <a:xfrm>
                <a:off x="715664" y="2285999"/>
                <a:ext cx="710514" cy="457201"/>
              </a:xfrm>
              <a:prstGeom prst="flowChartProcess">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b="1" dirty="0" smtClean="0">
                    <a:gradFill>
                      <a:gsLst>
                        <a:gs pos="0">
                          <a:srgbClr val="FFFFFF"/>
                        </a:gs>
                        <a:gs pos="100000">
                          <a:srgbClr val="FFFFFF"/>
                        </a:gs>
                      </a:gsLst>
                      <a:lin ang="5400000" scaled="0"/>
                    </a:gradFill>
                  </a:rPr>
                  <a:t>FC5</a:t>
                </a:r>
              </a:p>
            </p:txBody>
          </p:sp>
          <p:sp>
            <p:nvSpPr>
              <p:cNvPr id="211" name="Flowchart: Process 210"/>
              <p:cNvSpPr/>
              <p:nvPr/>
            </p:nvSpPr>
            <p:spPr bwMode="auto">
              <a:xfrm>
                <a:off x="1750626" y="2285999"/>
                <a:ext cx="710514" cy="45720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12" name="TextBox 211"/>
              <p:cNvSpPr txBox="1"/>
              <p:nvPr/>
            </p:nvSpPr>
            <p:spPr>
              <a:xfrm rot="5400000">
                <a:off x="1149402" y="4232602"/>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sp>
            <p:nvSpPr>
              <p:cNvPr id="213" name="TextBox 212"/>
              <p:cNvSpPr txBox="1"/>
              <p:nvPr/>
            </p:nvSpPr>
            <p:spPr>
              <a:xfrm rot="5400000">
                <a:off x="2140001" y="4233338"/>
                <a:ext cx="174842" cy="2043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900" b="1" dirty="0" smtClean="0">
                    <a:gradFill>
                      <a:gsLst>
                        <a:gs pos="0">
                          <a:schemeClr val="tx1"/>
                        </a:gs>
                        <a:gs pos="100000">
                          <a:schemeClr val="tx1"/>
                        </a:gs>
                      </a:gsLst>
                      <a:lin ang="5400000" scaled="0"/>
                    </a:gradFill>
                  </a:rPr>
                  <a:t>…</a:t>
                </a:r>
              </a:p>
            </p:txBody>
          </p:sp>
        </p:grpSp>
        <p:sp>
          <p:nvSpPr>
            <p:cNvPr id="214" name="Flowchart: Process 213"/>
            <p:cNvSpPr/>
            <p:nvPr/>
          </p:nvSpPr>
          <p:spPr bwMode="auto">
            <a:xfrm>
              <a:off x="4094883" y="1942579"/>
              <a:ext cx="762000" cy="384049"/>
            </a:xfrm>
            <a:prstGeom prst="flowChartProces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700" b="1" dirty="0" smtClean="0">
                <a:gradFill>
                  <a:gsLst>
                    <a:gs pos="0">
                      <a:srgbClr val="FFFFFF"/>
                    </a:gs>
                    <a:gs pos="100000">
                      <a:srgbClr val="FFFFFF"/>
                    </a:gs>
                  </a:gsLst>
                  <a:lin ang="5400000" scaled="0"/>
                </a:gradFill>
              </a:endParaRPr>
            </a:p>
          </p:txBody>
        </p:sp>
        <p:sp>
          <p:nvSpPr>
            <p:cNvPr id="215" name="Flowchart: Process 214"/>
            <p:cNvSpPr/>
            <p:nvPr/>
          </p:nvSpPr>
          <p:spPr bwMode="auto">
            <a:xfrm>
              <a:off x="3708699" y="2201480"/>
              <a:ext cx="315050" cy="192024"/>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00" b="1" dirty="0" smtClean="0">
                  <a:gradFill>
                    <a:gsLst>
                      <a:gs pos="0">
                        <a:srgbClr val="FFFFFF"/>
                      </a:gs>
                      <a:gs pos="100000">
                        <a:srgbClr val="FFFFFF"/>
                      </a:gs>
                    </a:gsLst>
                    <a:lin ang="5400000" scaled="0"/>
                  </a:gradFill>
                </a:rPr>
                <a:t>LB</a:t>
              </a:r>
            </a:p>
          </p:txBody>
        </p:sp>
        <p:sp>
          <p:nvSpPr>
            <p:cNvPr id="217" name="Flowchart: Process 216"/>
            <p:cNvSpPr/>
            <p:nvPr/>
          </p:nvSpPr>
          <p:spPr bwMode="auto">
            <a:xfrm>
              <a:off x="3506112" y="2133600"/>
              <a:ext cx="482225" cy="248412"/>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00" b="1" dirty="0" smtClean="0">
                  <a:gradFill>
                    <a:gsLst>
                      <a:gs pos="0">
                        <a:srgbClr val="FFFFFF"/>
                      </a:gs>
                      <a:gs pos="100000">
                        <a:srgbClr val="FFFFFF"/>
                      </a:gs>
                    </a:gsLst>
                    <a:lin ang="5400000" scaled="0"/>
                  </a:gradFill>
                </a:rPr>
                <a:t>LB</a:t>
              </a:r>
            </a:p>
          </p:txBody>
        </p:sp>
        <p:sp>
          <p:nvSpPr>
            <p:cNvPr id="219" name="Flowchart: Process 218"/>
            <p:cNvSpPr/>
            <p:nvPr/>
          </p:nvSpPr>
          <p:spPr bwMode="auto">
            <a:xfrm>
              <a:off x="4013970" y="2077624"/>
              <a:ext cx="762000" cy="384048"/>
            </a:xfrm>
            <a:prstGeom prst="flowChartProces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700" b="1" dirty="0" smtClean="0">
                  <a:gradFill>
                    <a:gsLst>
                      <a:gs pos="0">
                        <a:srgbClr val="FFFFFF"/>
                      </a:gs>
                      <a:gs pos="100000">
                        <a:srgbClr val="FFFFFF"/>
                      </a:gs>
                    </a:gsLst>
                    <a:lin ang="5400000" scaled="0"/>
                  </a:gradFill>
                </a:rPr>
                <a:t>AGG</a:t>
              </a:r>
            </a:p>
          </p:txBody>
        </p:sp>
        <p:cxnSp>
          <p:nvCxnSpPr>
            <p:cNvPr id="221" name="Straight Connector 220"/>
            <p:cNvCxnSpPr>
              <a:stCxn id="56" idx="0"/>
              <a:endCxn id="219" idx="2"/>
            </p:cNvCxnSpPr>
            <p:nvPr/>
          </p:nvCxnSpPr>
          <p:spPr>
            <a:xfrm flipV="1">
              <a:off x="1325611" y="2461672"/>
              <a:ext cx="3069359" cy="256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158" idx="0"/>
              <a:endCxn id="219" idx="2"/>
            </p:cNvCxnSpPr>
            <p:nvPr/>
          </p:nvCxnSpPr>
          <p:spPr>
            <a:xfrm flipV="1">
              <a:off x="2834996" y="2461672"/>
              <a:ext cx="1559974" cy="256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175" idx="0"/>
              <a:endCxn id="219" idx="2"/>
            </p:cNvCxnSpPr>
            <p:nvPr/>
          </p:nvCxnSpPr>
          <p:spPr>
            <a:xfrm flipH="1" flipV="1">
              <a:off x="4394970" y="2461672"/>
              <a:ext cx="3122" cy="256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19" idx="2"/>
              <a:endCxn id="192" idx="0"/>
            </p:cNvCxnSpPr>
            <p:nvPr/>
          </p:nvCxnSpPr>
          <p:spPr>
            <a:xfrm>
              <a:off x="4394970" y="2461672"/>
              <a:ext cx="1527122" cy="256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19" idx="2"/>
              <a:endCxn id="209" idx="0"/>
            </p:cNvCxnSpPr>
            <p:nvPr/>
          </p:nvCxnSpPr>
          <p:spPr>
            <a:xfrm>
              <a:off x="4394970" y="2461672"/>
              <a:ext cx="3051122" cy="256063"/>
            </a:xfrm>
            <a:prstGeom prst="line">
              <a:avLst/>
            </a:prstGeom>
          </p:spPr>
          <p:style>
            <a:lnRef idx="1">
              <a:schemeClr val="accent1"/>
            </a:lnRef>
            <a:fillRef idx="0">
              <a:schemeClr val="accent1"/>
            </a:fillRef>
            <a:effectRef idx="0">
              <a:schemeClr val="accent1"/>
            </a:effectRef>
            <a:fontRef idx="minor">
              <a:schemeClr val="tx1"/>
            </a:fontRef>
          </p:style>
        </p:cxnSp>
        <p:sp>
          <p:nvSpPr>
            <p:cNvPr id="237" name="Flowchart: Process 236"/>
            <p:cNvSpPr/>
            <p:nvPr/>
          </p:nvSpPr>
          <p:spPr bwMode="auto">
            <a:xfrm>
              <a:off x="4833132" y="2133600"/>
              <a:ext cx="482225" cy="248412"/>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00" b="1" dirty="0" smtClean="0">
                  <a:gradFill>
                    <a:gsLst>
                      <a:gs pos="0">
                        <a:srgbClr val="FFFFFF"/>
                      </a:gs>
                      <a:gs pos="100000">
                        <a:srgbClr val="FFFFFF"/>
                      </a:gs>
                    </a:gsLst>
                    <a:lin ang="5400000" scaled="0"/>
                  </a:gradFill>
                </a:rPr>
                <a:t>LB</a:t>
              </a:r>
            </a:p>
          </p:txBody>
        </p:sp>
        <p:sp>
          <p:nvSpPr>
            <p:cNvPr id="238" name="Flowchart: Process 237"/>
            <p:cNvSpPr/>
            <p:nvPr/>
          </p:nvSpPr>
          <p:spPr bwMode="auto">
            <a:xfrm>
              <a:off x="3403219" y="2209800"/>
              <a:ext cx="482225" cy="248412"/>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00" b="1" dirty="0" smtClean="0">
                  <a:gradFill>
                    <a:gsLst>
                      <a:gs pos="0">
                        <a:srgbClr val="FFFFFF"/>
                      </a:gs>
                      <a:gs pos="100000">
                        <a:srgbClr val="FFFFFF"/>
                      </a:gs>
                    </a:gsLst>
                    <a:lin ang="5400000" scaled="0"/>
                  </a:gradFill>
                </a:rPr>
                <a:t>LB</a:t>
              </a:r>
            </a:p>
          </p:txBody>
        </p:sp>
        <p:sp>
          <p:nvSpPr>
            <p:cNvPr id="239" name="Flowchart: Process 238"/>
            <p:cNvSpPr/>
            <p:nvPr/>
          </p:nvSpPr>
          <p:spPr bwMode="auto">
            <a:xfrm>
              <a:off x="4929452" y="2201480"/>
              <a:ext cx="482225" cy="248412"/>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00" b="1" dirty="0" smtClean="0">
                  <a:gradFill>
                    <a:gsLst>
                      <a:gs pos="0">
                        <a:srgbClr val="FFFFFF"/>
                      </a:gs>
                      <a:gs pos="100000">
                        <a:srgbClr val="FFFFFF"/>
                      </a:gs>
                    </a:gsLst>
                    <a:lin ang="5400000" scaled="0"/>
                  </a:gradFill>
                </a:rPr>
                <a:t>LB</a:t>
              </a:r>
            </a:p>
          </p:txBody>
        </p:sp>
      </p:grpSp>
      <p:sp>
        <p:nvSpPr>
          <p:cNvPr id="243" name="TextBox 242"/>
          <p:cNvSpPr txBox="1"/>
          <p:nvPr/>
        </p:nvSpPr>
        <p:spPr>
          <a:xfrm>
            <a:off x="2665412" y="3928872"/>
            <a:ext cx="525785"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Nodes</a:t>
            </a:r>
          </a:p>
        </p:txBody>
      </p:sp>
      <p:sp>
        <p:nvSpPr>
          <p:cNvPr id="244" name="TextBox 243"/>
          <p:cNvSpPr txBox="1"/>
          <p:nvPr/>
        </p:nvSpPr>
        <p:spPr>
          <a:xfrm>
            <a:off x="3754902" y="5947561"/>
            <a:ext cx="383118"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Rack</a:t>
            </a:r>
          </a:p>
        </p:txBody>
      </p:sp>
    </p:spTree>
    <p:extLst>
      <p:ext uri="{BB962C8B-B14F-4D97-AF65-F5344CB8AC3E}">
        <p14:creationId xmlns:p14="http://schemas.microsoft.com/office/powerpoint/2010/main" val="205241859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228600"/>
            <a:ext cx="11149013" cy="609398"/>
          </a:xfrm>
        </p:spPr>
        <p:txBody>
          <a:bodyPr/>
          <a:lstStyle/>
          <a:p>
            <a:r>
              <a:rPr lang="en-US" dirty="0" smtClean="0"/>
              <a:t>Provisioning a Node</a:t>
            </a:r>
            <a:endParaRPr lang="en-US" dirty="0"/>
          </a:p>
        </p:txBody>
      </p:sp>
      <p:sp>
        <p:nvSpPr>
          <p:cNvPr id="16" name="Content Placeholder 15"/>
          <p:cNvSpPr>
            <a:spLocks noGrp="1"/>
          </p:cNvSpPr>
          <p:nvPr>
            <p:ph idx="1"/>
          </p:nvPr>
        </p:nvSpPr>
        <p:spPr>
          <a:xfrm>
            <a:off x="720794" y="1219201"/>
            <a:ext cx="4154418" cy="4610493"/>
          </a:xfrm>
        </p:spPr>
        <p:txBody>
          <a:bodyPr/>
          <a:lstStyle/>
          <a:p>
            <a:r>
              <a:rPr lang="en-US" sz="2800" dirty="0" smtClean="0"/>
              <a:t>Power on node</a:t>
            </a:r>
          </a:p>
          <a:p>
            <a:r>
              <a:rPr lang="en-US" sz="2800" dirty="0" smtClean="0"/>
              <a:t>PXE-boot Maintenance OS</a:t>
            </a:r>
          </a:p>
          <a:p>
            <a:r>
              <a:rPr lang="en-US" sz="2800" dirty="0" smtClean="0"/>
              <a:t>Agent formats disk and downloads Host OS</a:t>
            </a:r>
          </a:p>
          <a:p>
            <a:r>
              <a:rPr lang="en-US" sz="2800" dirty="0" smtClean="0"/>
              <a:t>Host OS boots, runs </a:t>
            </a:r>
            <a:r>
              <a:rPr lang="en-US" sz="2800" dirty="0" err="1" smtClean="0"/>
              <a:t>Sysprep</a:t>
            </a:r>
            <a:r>
              <a:rPr lang="en-US" sz="2800" dirty="0" smtClean="0"/>
              <a:t> /specialize, reboots</a:t>
            </a:r>
          </a:p>
          <a:p>
            <a:r>
              <a:rPr lang="en-US" sz="2800" dirty="0" smtClean="0"/>
              <a:t>FC connects with the “Host Agent”</a:t>
            </a:r>
            <a:endParaRPr lang="en-US" sz="2800" dirty="0"/>
          </a:p>
        </p:txBody>
      </p:sp>
      <p:sp>
        <p:nvSpPr>
          <p:cNvPr id="4" name="Flowchart: Process 3"/>
          <p:cNvSpPr/>
          <p:nvPr/>
        </p:nvSpPr>
        <p:spPr bwMode="auto">
          <a:xfrm>
            <a:off x="5554421" y="1143000"/>
            <a:ext cx="5992839" cy="1219200"/>
          </a:xfrm>
          <a:prstGeom prst="flowChartProcess">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bg1"/>
              </a:solidFill>
            </a:endParaRPr>
          </a:p>
          <a:p>
            <a:pPr algn="ctr" defTabSz="914099" fontAlgn="base">
              <a:spcBef>
                <a:spcPct val="0"/>
              </a:spcBef>
              <a:spcAft>
                <a:spcPct val="0"/>
              </a:spcAft>
            </a:pPr>
            <a:r>
              <a:rPr lang="en-US" sz="2200" dirty="0" smtClean="0">
                <a:solidFill>
                  <a:schemeClr val="bg1"/>
                </a:solidFill>
              </a:rPr>
              <a:t>Fabric Controller</a:t>
            </a:r>
          </a:p>
          <a:p>
            <a:pPr algn="ctr" defTabSz="914099" fontAlgn="base">
              <a:spcBef>
                <a:spcPct val="0"/>
              </a:spcBef>
              <a:spcAft>
                <a:spcPct val="0"/>
              </a:spcAft>
            </a:pPr>
            <a:endParaRPr lang="en-US" sz="2200" dirty="0">
              <a:solidFill>
                <a:schemeClr val="bg1"/>
              </a:solidFill>
            </a:endParaRPr>
          </a:p>
          <a:p>
            <a:pPr algn="ctr" defTabSz="914099" fontAlgn="base">
              <a:spcBef>
                <a:spcPct val="0"/>
              </a:spcBef>
              <a:spcAft>
                <a:spcPct val="0"/>
              </a:spcAft>
            </a:pPr>
            <a:endParaRPr lang="en-US" sz="2200" dirty="0" smtClean="0">
              <a:solidFill>
                <a:schemeClr val="bg1"/>
              </a:solidFill>
            </a:endParaRPr>
          </a:p>
          <a:p>
            <a:pPr algn="ctr" defTabSz="914099" fontAlgn="base">
              <a:spcBef>
                <a:spcPct val="0"/>
              </a:spcBef>
              <a:spcAft>
                <a:spcPct val="0"/>
              </a:spcAft>
            </a:pPr>
            <a:endParaRPr lang="en-US" sz="2200" dirty="0" smtClean="0">
              <a:solidFill>
                <a:schemeClr val="bg1"/>
              </a:solidFill>
            </a:endParaRPr>
          </a:p>
        </p:txBody>
      </p:sp>
      <p:sp>
        <p:nvSpPr>
          <p:cNvPr id="7" name="Flowchart: Process 6"/>
          <p:cNvSpPr/>
          <p:nvPr/>
        </p:nvSpPr>
        <p:spPr bwMode="auto">
          <a:xfrm>
            <a:off x="5613995" y="1600200"/>
            <a:ext cx="4570809" cy="685800"/>
          </a:xfrm>
          <a:prstGeom prst="flowChartProcess">
            <a:avLst/>
          </a:prstGeom>
          <a:ln>
            <a:headEnd type="none" w="med" len="med"/>
            <a:tailEnd type="none" w="med" len="me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bg1"/>
              </a:solidFill>
            </a:endParaRPr>
          </a:p>
        </p:txBody>
      </p:sp>
      <p:sp>
        <p:nvSpPr>
          <p:cNvPr id="8" name="Flowchart: Process 7"/>
          <p:cNvSpPr/>
          <p:nvPr/>
        </p:nvSpPr>
        <p:spPr bwMode="auto">
          <a:xfrm>
            <a:off x="9156715" y="1726857"/>
            <a:ext cx="889455" cy="45308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a:t>
            </a:r>
          </a:p>
          <a:p>
            <a:pPr algn="ctr" defTabSz="914099" fontAlgn="base">
              <a:spcBef>
                <a:spcPct val="0"/>
              </a:spcBef>
              <a:spcAft>
                <a:spcPct val="0"/>
              </a:spcAft>
            </a:pPr>
            <a:r>
              <a:rPr lang="en-US" sz="1200" dirty="0" smtClean="0">
                <a:solidFill>
                  <a:schemeClr val="bg1"/>
                </a:solidFill>
              </a:rPr>
              <a:t>Images</a:t>
            </a:r>
          </a:p>
        </p:txBody>
      </p:sp>
      <p:sp>
        <p:nvSpPr>
          <p:cNvPr id="9" name="Flowchart: Process 8"/>
          <p:cNvSpPr/>
          <p:nvPr/>
        </p:nvSpPr>
        <p:spPr bwMode="auto">
          <a:xfrm>
            <a:off x="9030435" y="1726857"/>
            <a:ext cx="889455" cy="45308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a:t>
            </a:r>
          </a:p>
          <a:p>
            <a:pPr algn="ctr" defTabSz="914099" fontAlgn="base">
              <a:spcBef>
                <a:spcPct val="0"/>
              </a:spcBef>
              <a:spcAft>
                <a:spcPct val="0"/>
              </a:spcAft>
            </a:pPr>
            <a:r>
              <a:rPr lang="en-US" sz="1200" dirty="0" smtClean="0">
                <a:solidFill>
                  <a:schemeClr val="bg1"/>
                </a:solidFill>
              </a:rPr>
              <a:t>Images</a:t>
            </a:r>
          </a:p>
        </p:txBody>
      </p:sp>
      <p:sp>
        <p:nvSpPr>
          <p:cNvPr id="10" name="Flowchart: Process 9"/>
          <p:cNvSpPr/>
          <p:nvPr/>
        </p:nvSpPr>
        <p:spPr bwMode="auto">
          <a:xfrm>
            <a:off x="8878075" y="1726857"/>
            <a:ext cx="889455" cy="45308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a:t>
            </a:r>
          </a:p>
          <a:p>
            <a:pPr algn="ctr" defTabSz="914099" fontAlgn="base">
              <a:spcBef>
                <a:spcPct val="0"/>
              </a:spcBef>
              <a:spcAft>
                <a:spcPct val="0"/>
              </a:spcAft>
            </a:pPr>
            <a:r>
              <a:rPr lang="en-US" sz="1200" dirty="0" smtClean="0">
                <a:solidFill>
                  <a:schemeClr val="bg1"/>
                </a:solidFill>
              </a:rPr>
              <a:t>Images</a:t>
            </a:r>
          </a:p>
        </p:txBody>
      </p:sp>
      <p:sp>
        <p:nvSpPr>
          <p:cNvPr id="11" name="Flowchart: Process 10"/>
          <p:cNvSpPr/>
          <p:nvPr/>
        </p:nvSpPr>
        <p:spPr bwMode="auto">
          <a:xfrm>
            <a:off x="8711987" y="1726857"/>
            <a:ext cx="889455" cy="453081"/>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a:t>
            </a:r>
          </a:p>
          <a:p>
            <a:pPr algn="ctr" defTabSz="914099" fontAlgn="base">
              <a:spcBef>
                <a:spcPct val="0"/>
              </a:spcBef>
              <a:spcAft>
                <a:spcPct val="0"/>
              </a:spcAft>
            </a:pPr>
            <a:r>
              <a:rPr lang="en-US" sz="1200" dirty="0" smtClean="0">
                <a:solidFill>
                  <a:schemeClr val="bg1"/>
                </a:solidFill>
              </a:rPr>
              <a:t>Images</a:t>
            </a:r>
          </a:p>
        </p:txBody>
      </p:sp>
      <p:sp>
        <p:nvSpPr>
          <p:cNvPr id="12" name="TextBox 11"/>
          <p:cNvSpPr txBox="1"/>
          <p:nvPr/>
        </p:nvSpPr>
        <p:spPr>
          <a:xfrm>
            <a:off x="5631205" y="1353979"/>
            <a:ext cx="1393779" cy="215444"/>
          </a:xfrm>
          <a:prstGeom prst="rect">
            <a:avLst/>
          </a:prstGeom>
          <a:noFill/>
        </p:spPr>
        <p:txBody>
          <a:bodyPr wrap="none" lIns="0" tIns="0" rIns="0" bIns="0" rtlCol="0">
            <a:spAutoFit/>
          </a:bodyPr>
          <a:lstStyle/>
          <a:p>
            <a:r>
              <a:rPr lang="en-US" sz="1400" dirty="0" smtClean="0">
                <a:solidFill>
                  <a:schemeClr val="bg1"/>
                </a:solidFill>
              </a:rPr>
              <a:t>Image Repository</a:t>
            </a:r>
          </a:p>
        </p:txBody>
      </p:sp>
      <p:sp>
        <p:nvSpPr>
          <p:cNvPr id="5" name="Flowchart: Process 4"/>
          <p:cNvSpPr/>
          <p:nvPr/>
        </p:nvSpPr>
        <p:spPr bwMode="auto">
          <a:xfrm>
            <a:off x="5817142" y="1722738"/>
            <a:ext cx="1320456"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Maintenance OS</a:t>
            </a:r>
          </a:p>
        </p:txBody>
      </p:sp>
      <p:sp>
        <p:nvSpPr>
          <p:cNvPr id="6" name="Flowchart: Process 5"/>
          <p:cNvSpPr/>
          <p:nvPr/>
        </p:nvSpPr>
        <p:spPr bwMode="auto">
          <a:xfrm>
            <a:off x="7239172" y="1722738"/>
            <a:ext cx="1320456"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Parent </a:t>
            </a:r>
          </a:p>
          <a:p>
            <a:pPr algn="ctr" defTabSz="914099" fontAlgn="base">
              <a:spcBef>
                <a:spcPct val="0"/>
              </a:spcBef>
              <a:spcAft>
                <a:spcPct val="0"/>
              </a:spcAft>
            </a:pPr>
            <a:r>
              <a:rPr lang="en-US" sz="1200" dirty="0" smtClean="0">
                <a:solidFill>
                  <a:schemeClr val="bg1"/>
                </a:solidFill>
              </a:rPr>
              <a:t>OS</a:t>
            </a:r>
          </a:p>
        </p:txBody>
      </p:sp>
      <p:sp>
        <p:nvSpPr>
          <p:cNvPr id="14" name="Flowchart: Process 13"/>
          <p:cNvSpPr/>
          <p:nvPr/>
        </p:nvSpPr>
        <p:spPr bwMode="auto">
          <a:xfrm>
            <a:off x="6115342" y="4114800"/>
            <a:ext cx="5193290" cy="2209800"/>
          </a:xfrm>
          <a:prstGeom prst="flowChartProcess">
            <a:avLst/>
          </a:prstGeom>
          <a:solidFill>
            <a:schemeClr val="tx2">
              <a:lumMod val="50000"/>
            </a:schemeClr>
          </a:solidFill>
          <a:ln>
            <a:solidFill>
              <a:schemeClr val="tx2">
                <a:lumMod val="6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Node</a:t>
            </a:r>
          </a:p>
        </p:txBody>
      </p:sp>
      <p:sp>
        <p:nvSpPr>
          <p:cNvPr id="21" name="Flowchart: Process 20"/>
          <p:cNvSpPr/>
          <p:nvPr/>
        </p:nvSpPr>
        <p:spPr bwMode="auto">
          <a:xfrm>
            <a:off x="10390954" y="1671320"/>
            <a:ext cx="995422" cy="533400"/>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bg1"/>
                </a:solidFill>
              </a:rPr>
              <a:t>PXE</a:t>
            </a:r>
          </a:p>
          <a:p>
            <a:pPr algn="ctr" defTabSz="914099" fontAlgn="base">
              <a:spcBef>
                <a:spcPct val="0"/>
              </a:spcBef>
              <a:spcAft>
                <a:spcPct val="0"/>
              </a:spcAft>
            </a:pPr>
            <a:r>
              <a:rPr lang="en-US" sz="1600" dirty="0" smtClean="0">
                <a:solidFill>
                  <a:schemeClr val="bg1"/>
                </a:solidFill>
              </a:rPr>
              <a:t>Server</a:t>
            </a:r>
          </a:p>
        </p:txBody>
      </p:sp>
      <p:sp>
        <p:nvSpPr>
          <p:cNvPr id="23" name="Flowchart: Process 22"/>
          <p:cNvSpPr/>
          <p:nvPr/>
        </p:nvSpPr>
        <p:spPr bwMode="auto">
          <a:xfrm>
            <a:off x="6094412" y="4114800"/>
            <a:ext cx="5193290" cy="2209800"/>
          </a:xfrm>
          <a:prstGeom prst="flowChartProcess">
            <a:avLst/>
          </a:prstGeom>
          <a:ln>
            <a:headEnd type="none" w="med" len="med"/>
            <a:tailEnd type="none" w="med" len="med"/>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bg1"/>
              </a:solidFill>
            </a:endParaRPr>
          </a:p>
        </p:txBody>
      </p:sp>
      <p:sp>
        <p:nvSpPr>
          <p:cNvPr id="22" name="Flowchart: Process 21"/>
          <p:cNvSpPr/>
          <p:nvPr/>
        </p:nvSpPr>
        <p:spPr bwMode="auto">
          <a:xfrm>
            <a:off x="5830868" y="1714500"/>
            <a:ext cx="1320456"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Maintenance OS</a:t>
            </a:r>
          </a:p>
        </p:txBody>
      </p:sp>
      <p:sp>
        <p:nvSpPr>
          <p:cNvPr id="24" name="Flowchart: Process 23"/>
          <p:cNvSpPr/>
          <p:nvPr/>
        </p:nvSpPr>
        <p:spPr bwMode="auto">
          <a:xfrm>
            <a:off x="7240545" y="1714500"/>
            <a:ext cx="1320456"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100" dirty="0" smtClean="0">
                <a:solidFill>
                  <a:schemeClr val="bg1"/>
                </a:solidFill>
              </a:rPr>
              <a:t>Windows Azure</a:t>
            </a:r>
          </a:p>
          <a:p>
            <a:pPr algn="ctr" defTabSz="914099" fontAlgn="base">
              <a:spcBef>
                <a:spcPct val="0"/>
              </a:spcBef>
              <a:spcAft>
                <a:spcPct val="0"/>
              </a:spcAft>
            </a:pPr>
            <a:r>
              <a:rPr lang="en-US" sz="1100" dirty="0" smtClean="0">
                <a:solidFill>
                  <a:schemeClr val="bg1"/>
                </a:solidFill>
              </a:rPr>
              <a:t>OS</a:t>
            </a:r>
          </a:p>
        </p:txBody>
      </p:sp>
      <p:grpSp>
        <p:nvGrpSpPr>
          <p:cNvPr id="28" name="Group 27"/>
          <p:cNvGrpSpPr/>
          <p:nvPr/>
        </p:nvGrpSpPr>
        <p:grpSpPr>
          <a:xfrm>
            <a:off x="6318833" y="4246880"/>
            <a:ext cx="4744448" cy="1981200"/>
            <a:chOff x="4754158" y="4246880"/>
            <a:chExt cx="3559263" cy="1981200"/>
          </a:xfrm>
          <a:effectLst>
            <a:outerShdw blurRad="50800" dist="38100" dir="2700000" algn="tl" rotWithShape="0">
              <a:prstClr val="black">
                <a:alpha val="40000"/>
              </a:prstClr>
            </a:outerShdw>
          </a:effectLst>
        </p:grpSpPr>
        <p:sp>
          <p:nvSpPr>
            <p:cNvPr id="25" name="Flowchart: Process 24"/>
            <p:cNvSpPr/>
            <p:nvPr/>
          </p:nvSpPr>
          <p:spPr bwMode="auto">
            <a:xfrm>
              <a:off x="4754158" y="4246880"/>
              <a:ext cx="3559263" cy="1981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bg1"/>
                  </a:solidFill>
                </a:rPr>
                <a:t>Windows </a:t>
              </a:r>
            </a:p>
            <a:p>
              <a:pPr algn="ctr" defTabSz="914099" fontAlgn="base">
                <a:spcBef>
                  <a:spcPct val="0"/>
                </a:spcBef>
                <a:spcAft>
                  <a:spcPct val="0"/>
                </a:spcAft>
              </a:pPr>
              <a:r>
                <a:rPr lang="en-US" sz="2400" dirty="0" smtClean="0">
                  <a:solidFill>
                    <a:schemeClr val="bg1"/>
                  </a:solidFill>
                </a:rPr>
                <a:t>Azure</a:t>
              </a:r>
            </a:p>
            <a:p>
              <a:pPr algn="ctr" defTabSz="914099" fontAlgn="base">
                <a:spcBef>
                  <a:spcPct val="0"/>
                </a:spcBef>
                <a:spcAft>
                  <a:spcPct val="0"/>
                </a:spcAft>
              </a:pPr>
              <a:r>
                <a:rPr lang="en-US" sz="2400" dirty="0" smtClean="0">
                  <a:solidFill>
                    <a:schemeClr val="bg1"/>
                  </a:solidFill>
                </a:rPr>
                <a:t>OS</a:t>
              </a:r>
            </a:p>
            <a:p>
              <a:pPr algn="ctr" defTabSz="914099" fontAlgn="base">
                <a:spcBef>
                  <a:spcPct val="0"/>
                </a:spcBef>
                <a:spcAft>
                  <a:spcPct val="0"/>
                </a:spcAft>
              </a:pPr>
              <a:endParaRPr lang="en-US" sz="2400" dirty="0" smtClean="0">
                <a:solidFill>
                  <a:schemeClr val="bg1"/>
                </a:solidFill>
              </a:endParaRPr>
            </a:p>
          </p:txBody>
        </p:sp>
        <p:sp>
          <p:nvSpPr>
            <p:cNvPr id="26" name="Flowchart: Process 25"/>
            <p:cNvSpPr/>
            <p:nvPr/>
          </p:nvSpPr>
          <p:spPr bwMode="auto">
            <a:xfrm>
              <a:off x="5011693" y="4800600"/>
              <a:ext cx="617381" cy="609600"/>
            </a:xfrm>
            <a:prstGeom prst="flowChartProcess">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FC Host Agent</a:t>
              </a:r>
            </a:p>
          </p:txBody>
        </p:sp>
        <p:sp>
          <p:nvSpPr>
            <p:cNvPr id="27" name="Flowchart: Process 26"/>
            <p:cNvSpPr/>
            <p:nvPr/>
          </p:nvSpPr>
          <p:spPr bwMode="auto">
            <a:xfrm>
              <a:off x="4859292" y="5689600"/>
              <a:ext cx="3370307" cy="381000"/>
            </a:xfrm>
            <a:prstGeom prst="flowChartProcess">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bg1"/>
                  </a:solidFill>
                </a:rPr>
                <a:t>Windows Azure Hypervisor</a:t>
              </a:r>
            </a:p>
          </p:txBody>
        </p:sp>
      </p:grpSp>
      <p:cxnSp>
        <p:nvCxnSpPr>
          <p:cNvPr id="30" name="Straight Connector 29"/>
          <p:cNvCxnSpPr>
            <a:stCxn id="26" idx="0"/>
            <a:endCxn id="4" idx="2"/>
          </p:cNvCxnSpPr>
          <p:nvPr/>
        </p:nvCxnSpPr>
        <p:spPr>
          <a:xfrm flipV="1">
            <a:off x="7073604" y="2362200"/>
            <a:ext cx="1477237" cy="24384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50127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0"/>
                            </p:stCondLst>
                            <p:childTnLst>
                              <p:par>
                                <p:cTn id="19" presetID="42" presetClass="path" presetSubtype="0" accel="50000" decel="50000" fill="hold" grpId="1" nodeType="afterEffect">
                                  <p:stCondLst>
                                    <p:cond delay="0"/>
                                  </p:stCondLst>
                                  <p:childTnLst>
                                    <p:animMotion origin="layout" path="M 4.72222E-6 3.28938E-6 L 0.0592 0.46079 " pathEditMode="relative" rAng="0" ptsTypes="AA">
                                      <p:cBhvr>
                                        <p:cTn id="20" dur="2000" fill="hold"/>
                                        <p:tgtEl>
                                          <p:spTgt spid="22"/>
                                        </p:tgtEl>
                                        <p:attrNameLst>
                                          <p:attrName>ppt_x</p:attrName>
                                          <p:attrName>ppt_y</p:attrName>
                                        </p:attrNameLst>
                                      </p:cBhvr>
                                      <p:rCtr x="2951" y="2304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childTnLst>
                                </p:cTn>
                              </p:par>
                            </p:childTnLst>
                          </p:cTn>
                        </p:par>
                        <p:par>
                          <p:cTn id="25" fill="hold">
                            <p:stCondLst>
                              <p:cond delay="0"/>
                            </p:stCondLst>
                            <p:childTnLst>
                              <p:par>
                                <p:cTn id="26" presetID="42" presetClass="path" presetSubtype="0" accel="50000" decel="50000" fill="hold" grpId="1" nodeType="afterEffect">
                                  <p:stCondLst>
                                    <p:cond delay="0"/>
                                  </p:stCondLst>
                                  <p:childTnLst>
                                    <p:animMotion origin="layout" path="M -3.88889E-6 3.28938E-6 L 0.18507 0.46079 " pathEditMode="relative" rAng="0" ptsTypes="AA">
                                      <p:cBhvr>
                                        <p:cTn id="27" dur="2000" fill="hold"/>
                                        <p:tgtEl>
                                          <p:spTgt spid="24"/>
                                        </p:tgtEl>
                                        <p:attrNameLst>
                                          <p:attrName>ppt_x</p:attrName>
                                          <p:attrName>ppt_y</p:attrName>
                                        </p:attrNameLst>
                                      </p:cBhvr>
                                      <p:rCtr x="9253" y="23040"/>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childTnLst>
                                </p:cTn>
                              </p:par>
                            </p:childTnLst>
                          </p:cTn>
                        </p:par>
                        <p:par>
                          <p:cTn id="32" fill="hold">
                            <p:stCondLst>
                              <p:cond delay="0"/>
                            </p:stCondLst>
                            <p:childTnLst>
                              <p:par>
                                <p:cTn id="33" presetID="10"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500"/>
                            </p:stCondLst>
                            <p:childTnLst>
                              <p:par>
                                <p:cTn id="37" presetID="10" presetClass="exit" presetSubtype="0" fill="hold" grpId="2" nodeType="afterEffect">
                                  <p:stCondLst>
                                    <p:cond delay="0"/>
                                  </p:stCondLst>
                                  <p:childTnLst>
                                    <p:animEffect transition="out" filter="fade">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childTnLst>
                          </p:cTn>
                        </p:par>
                        <p:par>
                          <p:cTn id="40" fill="hold">
                            <p:stCondLst>
                              <p:cond delay="1000"/>
                            </p:stCondLst>
                            <p:childTnLst>
                              <p:par>
                                <p:cTn id="41" presetID="10" presetClass="exit" presetSubtype="0" fill="hold" grpId="2" nodeType="afterEffect">
                                  <p:stCondLst>
                                    <p:cond delay="0"/>
                                  </p:stCondLst>
                                  <p:childTnLst>
                                    <p:animEffect transition="out" filter="fade">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6">
                                            <p:txEl>
                                              <p:pRg st="4" end="4"/>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par>
                          <p:cTn id="51" fill="hold">
                            <p:stCondLst>
                              <p:cond delay="0"/>
                            </p:stCondLst>
                            <p:childTnLst>
                              <p:par>
                                <p:cTn id="52" presetID="22" presetClass="entr" presetSubtype="1" fill="hold"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up)">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2" grpId="1" animBg="1"/>
      <p:bldP spid="22" grpId="2" animBg="1"/>
      <p:bldP spid="24" grpId="0" animBg="1"/>
      <p:bldP spid="24" grpId="1" animBg="1"/>
      <p:bldP spid="24"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294" y="533400"/>
            <a:ext cx="11149013" cy="609398"/>
          </a:xfrm>
        </p:spPr>
        <p:txBody>
          <a:bodyPr>
            <a:normAutofit fontScale="90000"/>
          </a:bodyPr>
          <a:lstStyle/>
          <a:p>
            <a:r>
              <a:rPr lang="en-US" sz="4900" dirty="0" smtClean="0"/>
              <a:t>Inside a Node</a:t>
            </a:r>
            <a:endParaRPr lang="en-US" b="1" dirty="0">
              <a:solidFill>
                <a:schemeClr val="accent5"/>
              </a:solidFill>
            </a:endParaRPr>
          </a:p>
        </p:txBody>
      </p:sp>
      <p:sp>
        <p:nvSpPr>
          <p:cNvPr id="47" name="Rectangle 46"/>
          <p:cNvSpPr/>
          <p:nvPr/>
        </p:nvSpPr>
        <p:spPr>
          <a:xfrm>
            <a:off x="516831" y="1579373"/>
            <a:ext cx="10462075" cy="3352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bg1"/>
              </a:solidFill>
            </a:endParaRPr>
          </a:p>
        </p:txBody>
      </p:sp>
      <p:sp>
        <p:nvSpPr>
          <p:cNvPr id="48" name="Rectangle 47"/>
          <p:cNvSpPr/>
          <p:nvPr/>
        </p:nvSpPr>
        <p:spPr>
          <a:xfrm>
            <a:off x="627638" y="5520832"/>
            <a:ext cx="2945633" cy="609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Fabric Controller (Primary)</a:t>
            </a:r>
            <a:endParaRPr lang="en-US" dirty="0"/>
          </a:p>
        </p:txBody>
      </p:sp>
      <p:sp>
        <p:nvSpPr>
          <p:cNvPr id="49" name="Rectangle 48"/>
          <p:cNvSpPr/>
          <p:nvPr/>
        </p:nvSpPr>
        <p:spPr>
          <a:xfrm>
            <a:off x="618404" y="3789173"/>
            <a:ext cx="10157354"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ounded Rectangle 49"/>
          <p:cNvSpPr/>
          <p:nvPr/>
        </p:nvSpPr>
        <p:spPr>
          <a:xfrm>
            <a:off x="719978" y="4170173"/>
            <a:ext cx="1828324"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t>FC Host Agent</a:t>
            </a:r>
          </a:p>
          <a:p>
            <a:pPr algn="ctr"/>
            <a:r>
              <a:rPr lang="en-US" sz="1400" dirty="0" smtClean="0"/>
              <a:t>(trusted) </a:t>
            </a:r>
            <a:endParaRPr lang="en-US" sz="1400" dirty="0"/>
          </a:p>
        </p:txBody>
      </p:sp>
      <p:sp>
        <p:nvSpPr>
          <p:cNvPr id="51" name="TextBox 50"/>
          <p:cNvSpPr txBox="1"/>
          <p:nvPr/>
        </p:nvSpPr>
        <p:spPr>
          <a:xfrm>
            <a:off x="618405" y="3789173"/>
            <a:ext cx="1581715" cy="369332"/>
          </a:xfrm>
          <a:prstGeom prst="rect">
            <a:avLst/>
          </a:prstGeom>
          <a:noFill/>
        </p:spPr>
        <p:txBody>
          <a:bodyPr wrap="none" rtlCol="0">
            <a:spAutoFit/>
          </a:bodyPr>
          <a:lstStyle/>
          <a:p>
            <a:r>
              <a:rPr lang="en-US" dirty="0" smtClean="0">
                <a:solidFill>
                  <a:schemeClr val="bg1"/>
                </a:solidFill>
              </a:rPr>
              <a:t>Host Partition</a:t>
            </a:r>
            <a:endParaRPr lang="en-US" dirty="0">
              <a:solidFill>
                <a:schemeClr val="bg1"/>
              </a:solidFill>
            </a:endParaRPr>
          </a:p>
        </p:txBody>
      </p:sp>
      <p:sp>
        <p:nvSpPr>
          <p:cNvPr id="52" name="Rounded Rectangle 51"/>
          <p:cNvSpPr/>
          <p:nvPr/>
        </p:nvSpPr>
        <p:spPr>
          <a:xfrm>
            <a:off x="2853022" y="1807973"/>
            <a:ext cx="1422030" cy="18288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53" name="TextBox 52"/>
          <p:cNvSpPr txBox="1"/>
          <p:nvPr/>
        </p:nvSpPr>
        <p:spPr>
          <a:xfrm>
            <a:off x="2903811" y="1771243"/>
            <a:ext cx="1320455" cy="646331"/>
          </a:xfrm>
          <a:prstGeom prst="rect">
            <a:avLst/>
          </a:prstGeom>
          <a:noFill/>
        </p:spPr>
        <p:txBody>
          <a:bodyPr wrap="square" rtlCol="0">
            <a:spAutoFit/>
          </a:bodyPr>
          <a:lstStyle/>
          <a:p>
            <a:pPr algn="ctr"/>
            <a:r>
              <a:rPr lang="en-US" dirty="0" smtClean="0"/>
              <a:t>Guest Partition</a:t>
            </a:r>
            <a:endParaRPr lang="en-US" dirty="0"/>
          </a:p>
        </p:txBody>
      </p:sp>
      <p:sp>
        <p:nvSpPr>
          <p:cNvPr id="54" name="Rounded Rectangle 53"/>
          <p:cNvSpPr/>
          <p:nvPr/>
        </p:nvSpPr>
        <p:spPr>
          <a:xfrm>
            <a:off x="2853022" y="2874773"/>
            <a:ext cx="1422030" cy="6096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Guest Agent</a:t>
            </a:r>
          </a:p>
        </p:txBody>
      </p:sp>
      <p:sp>
        <p:nvSpPr>
          <p:cNvPr id="55" name="Rounded Rectangle 54"/>
          <p:cNvSpPr/>
          <p:nvPr/>
        </p:nvSpPr>
        <p:spPr>
          <a:xfrm>
            <a:off x="4376625" y="1807973"/>
            <a:ext cx="1422030" cy="18288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6" name="TextBox 55"/>
          <p:cNvSpPr txBox="1"/>
          <p:nvPr/>
        </p:nvSpPr>
        <p:spPr>
          <a:xfrm>
            <a:off x="4427414" y="1771243"/>
            <a:ext cx="1320455" cy="646331"/>
          </a:xfrm>
          <a:prstGeom prst="rect">
            <a:avLst/>
          </a:prstGeom>
          <a:noFill/>
        </p:spPr>
        <p:txBody>
          <a:bodyPr wrap="square" rtlCol="0">
            <a:spAutoFit/>
          </a:bodyPr>
          <a:lstStyle/>
          <a:p>
            <a:pPr algn="ctr"/>
            <a:r>
              <a:rPr lang="en-US" dirty="0" smtClean="0"/>
              <a:t>Guest Partition</a:t>
            </a:r>
            <a:endParaRPr lang="en-US" dirty="0"/>
          </a:p>
        </p:txBody>
      </p:sp>
      <p:sp>
        <p:nvSpPr>
          <p:cNvPr id="57" name="Rounded Rectangle 56"/>
          <p:cNvSpPr/>
          <p:nvPr/>
        </p:nvSpPr>
        <p:spPr>
          <a:xfrm>
            <a:off x="4376625" y="2874773"/>
            <a:ext cx="1422030" cy="6096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Guest Agent</a:t>
            </a:r>
            <a:endParaRPr lang="en-US" dirty="0"/>
          </a:p>
        </p:txBody>
      </p:sp>
      <p:sp>
        <p:nvSpPr>
          <p:cNvPr id="58" name="Rounded Rectangle 57"/>
          <p:cNvSpPr/>
          <p:nvPr/>
        </p:nvSpPr>
        <p:spPr>
          <a:xfrm>
            <a:off x="5900228" y="1807973"/>
            <a:ext cx="1422030" cy="18288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TextBox 58"/>
          <p:cNvSpPr txBox="1"/>
          <p:nvPr/>
        </p:nvSpPr>
        <p:spPr>
          <a:xfrm>
            <a:off x="5951017" y="1771243"/>
            <a:ext cx="1320455" cy="646331"/>
          </a:xfrm>
          <a:prstGeom prst="rect">
            <a:avLst/>
          </a:prstGeom>
          <a:noFill/>
        </p:spPr>
        <p:txBody>
          <a:bodyPr wrap="square" rtlCol="0">
            <a:spAutoFit/>
          </a:bodyPr>
          <a:lstStyle/>
          <a:p>
            <a:pPr algn="ctr"/>
            <a:r>
              <a:rPr lang="en-US" dirty="0" smtClean="0"/>
              <a:t>Guest Partition</a:t>
            </a:r>
            <a:endParaRPr lang="en-US" dirty="0"/>
          </a:p>
        </p:txBody>
      </p:sp>
      <p:sp>
        <p:nvSpPr>
          <p:cNvPr id="60" name="Rounded Rectangle 59"/>
          <p:cNvSpPr/>
          <p:nvPr/>
        </p:nvSpPr>
        <p:spPr>
          <a:xfrm>
            <a:off x="5900228" y="2874773"/>
            <a:ext cx="1422030" cy="6096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Guest Agent</a:t>
            </a:r>
            <a:endParaRPr lang="en-US" dirty="0"/>
          </a:p>
        </p:txBody>
      </p:sp>
      <p:sp>
        <p:nvSpPr>
          <p:cNvPr id="61" name="Rounded Rectangle 60"/>
          <p:cNvSpPr/>
          <p:nvPr/>
        </p:nvSpPr>
        <p:spPr>
          <a:xfrm>
            <a:off x="7423831" y="1807973"/>
            <a:ext cx="3351927" cy="18288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62" name="TextBox 61"/>
          <p:cNvSpPr txBox="1"/>
          <p:nvPr/>
        </p:nvSpPr>
        <p:spPr>
          <a:xfrm>
            <a:off x="7474620" y="1771243"/>
            <a:ext cx="1320455" cy="646331"/>
          </a:xfrm>
          <a:prstGeom prst="rect">
            <a:avLst/>
          </a:prstGeom>
          <a:noFill/>
        </p:spPr>
        <p:txBody>
          <a:bodyPr wrap="square" rtlCol="0">
            <a:spAutoFit/>
          </a:bodyPr>
          <a:lstStyle/>
          <a:p>
            <a:pPr algn="ctr"/>
            <a:r>
              <a:rPr lang="en-US" dirty="0" smtClean="0"/>
              <a:t>Guest Partition</a:t>
            </a:r>
            <a:endParaRPr lang="en-US" dirty="0"/>
          </a:p>
        </p:txBody>
      </p:sp>
      <p:sp>
        <p:nvSpPr>
          <p:cNvPr id="63" name="Rounded Rectangle 62"/>
          <p:cNvSpPr/>
          <p:nvPr/>
        </p:nvSpPr>
        <p:spPr>
          <a:xfrm>
            <a:off x="7423831" y="2874773"/>
            <a:ext cx="1422030" cy="6096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Guest Agent</a:t>
            </a:r>
            <a:endParaRPr lang="en-US" dirty="0"/>
          </a:p>
        </p:txBody>
      </p:sp>
      <p:sp>
        <p:nvSpPr>
          <p:cNvPr id="64" name="TextBox 63"/>
          <p:cNvSpPr txBox="1"/>
          <p:nvPr/>
        </p:nvSpPr>
        <p:spPr>
          <a:xfrm>
            <a:off x="567506" y="1579373"/>
            <a:ext cx="1617751" cy="369332"/>
          </a:xfrm>
          <a:prstGeom prst="rect">
            <a:avLst/>
          </a:prstGeom>
          <a:noFill/>
        </p:spPr>
        <p:txBody>
          <a:bodyPr wrap="none" rtlCol="0">
            <a:spAutoFit/>
          </a:bodyPr>
          <a:lstStyle/>
          <a:p>
            <a:r>
              <a:rPr lang="en-US" dirty="0" smtClean="0">
                <a:solidFill>
                  <a:schemeClr val="bg1"/>
                </a:solidFill>
              </a:rPr>
              <a:t>Physical Node</a:t>
            </a:r>
            <a:endParaRPr lang="en-US" dirty="0">
              <a:solidFill>
                <a:schemeClr val="bg1"/>
              </a:solidFill>
            </a:endParaRPr>
          </a:p>
        </p:txBody>
      </p:sp>
      <p:sp>
        <p:nvSpPr>
          <p:cNvPr id="65" name="Rectangle 64"/>
          <p:cNvSpPr/>
          <p:nvPr/>
        </p:nvSpPr>
        <p:spPr>
          <a:xfrm>
            <a:off x="3776417" y="5520832"/>
            <a:ext cx="2945633" cy="609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Fabric Controller (Replica)</a:t>
            </a:r>
            <a:endParaRPr lang="en-US" dirty="0"/>
          </a:p>
        </p:txBody>
      </p:sp>
      <p:sp>
        <p:nvSpPr>
          <p:cNvPr id="66" name="Rectangle 65"/>
          <p:cNvSpPr/>
          <p:nvPr/>
        </p:nvSpPr>
        <p:spPr>
          <a:xfrm>
            <a:off x="7331491" y="5520832"/>
            <a:ext cx="2945633" cy="609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Fabric Controller (Replica)</a:t>
            </a:r>
            <a:endParaRPr lang="en-US" dirty="0"/>
          </a:p>
        </p:txBody>
      </p:sp>
      <p:sp>
        <p:nvSpPr>
          <p:cNvPr id="67" name="TextBox 66"/>
          <p:cNvSpPr txBox="1"/>
          <p:nvPr/>
        </p:nvSpPr>
        <p:spPr>
          <a:xfrm>
            <a:off x="6823624" y="5673232"/>
            <a:ext cx="354584" cy="369332"/>
          </a:xfrm>
          <a:prstGeom prst="rect">
            <a:avLst/>
          </a:prstGeom>
          <a:noFill/>
        </p:spPr>
        <p:txBody>
          <a:bodyPr wrap="none" rtlCol="0">
            <a:spAutoFit/>
          </a:bodyPr>
          <a:lstStyle/>
          <a:p>
            <a:r>
              <a:rPr lang="en-US" dirty="0" smtClean="0"/>
              <a:t>…</a:t>
            </a:r>
            <a:endParaRPr lang="en-US" dirty="0"/>
          </a:p>
        </p:txBody>
      </p:sp>
      <p:cxnSp>
        <p:nvCxnSpPr>
          <p:cNvPr id="68" name="Straight Arrow Connector 67"/>
          <p:cNvCxnSpPr>
            <a:stCxn id="48" idx="0"/>
            <a:endCxn id="50" idx="2"/>
          </p:cNvCxnSpPr>
          <p:nvPr/>
        </p:nvCxnSpPr>
        <p:spPr>
          <a:xfrm flipH="1" flipV="1">
            <a:off x="1634140" y="4779774"/>
            <a:ext cx="466315" cy="741059"/>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69" name="Straight Arrow Connector 68"/>
          <p:cNvCxnSpPr>
            <a:stCxn id="50" idx="3"/>
            <a:endCxn id="54" idx="2"/>
          </p:cNvCxnSpPr>
          <p:nvPr/>
        </p:nvCxnSpPr>
        <p:spPr>
          <a:xfrm flipV="1">
            <a:off x="2548302" y="3484373"/>
            <a:ext cx="1015735" cy="99060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70" name="Straight Arrow Connector 69"/>
          <p:cNvCxnSpPr>
            <a:stCxn id="50" idx="3"/>
            <a:endCxn id="57" idx="2"/>
          </p:cNvCxnSpPr>
          <p:nvPr/>
        </p:nvCxnSpPr>
        <p:spPr>
          <a:xfrm flipV="1">
            <a:off x="2548301" y="3484373"/>
            <a:ext cx="2539339" cy="99060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71" name="Straight Arrow Connector 70"/>
          <p:cNvCxnSpPr>
            <a:stCxn id="50" idx="3"/>
            <a:endCxn id="60" idx="2"/>
          </p:cNvCxnSpPr>
          <p:nvPr/>
        </p:nvCxnSpPr>
        <p:spPr>
          <a:xfrm flipV="1">
            <a:off x="2548301" y="3484373"/>
            <a:ext cx="4062942" cy="99060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72" name="Straight Arrow Connector 71"/>
          <p:cNvCxnSpPr>
            <a:stCxn id="50" idx="3"/>
            <a:endCxn id="63" idx="2"/>
          </p:cNvCxnSpPr>
          <p:nvPr/>
        </p:nvCxnSpPr>
        <p:spPr>
          <a:xfrm flipV="1">
            <a:off x="2548301" y="3484373"/>
            <a:ext cx="5586545" cy="99060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73" name="Rounded Rectangle 72"/>
          <p:cNvSpPr/>
          <p:nvPr/>
        </p:nvSpPr>
        <p:spPr>
          <a:xfrm>
            <a:off x="2853022" y="2417573"/>
            <a:ext cx="1422030" cy="457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Role Instance</a:t>
            </a:r>
            <a:endParaRPr lang="en-US" dirty="0"/>
          </a:p>
        </p:txBody>
      </p:sp>
      <p:sp>
        <p:nvSpPr>
          <p:cNvPr id="74" name="Rounded Rectangle 73"/>
          <p:cNvSpPr/>
          <p:nvPr/>
        </p:nvSpPr>
        <p:spPr>
          <a:xfrm>
            <a:off x="4376625" y="2417573"/>
            <a:ext cx="1422030" cy="457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Role Instance</a:t>
            </a:r>
            <a:endParaRPr lang="en-US" dirty="0"/>
          </a:p>
        </p:txBody>
      </p:sp>
      <p:sp>
        <p:nvSpPr>
          <p:cNvPr id="75" name="Rounded Rectangle 74"/>
          <p:cNvSpPr/>
          <p:nvPr/>
        </p:nvSpPr>
        <p:spPr>
          <a:xfrm>
            <a:off x="5900228" y="2417573"/>
            <a:ext cx="1422030" cy="457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Role Instance</a:t>
            </a:r>
            <a:endParaRPr lang="en-US" dirty="0"/>
          </a:p>
        </p:txBody>
      </p:sp>
      <p:sp>
        <p:nvSpPr>
          <p:cNvPr id="76" name="Rounded Rectangle 75"/>
          <p:cNvSpPr/>
          <p:nvPr/>
        </p:nvSpPr>
        <p:spPr>
          <a:xfrm>
            <a:off x="7423831" y="2417573"/>
            <a:ext cx="1422030" cy="457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Role Instance</a:t>
            </a:r>
            <a:endParaRPr lang="en-US" dirty="0"/>
          </a:p>
        </p:txBody>
      </p:sp>
      <p:sp>
        <p:nvSpPr>
          <p:cNvPr id="77" name="TextBox 76"/>
          <p:cNvSpPr txBox="1"/>
          <p:nvPr/>
        </p:nvSpPr>
        <p:spPr>
          <a:xfrm rot="5400000">
            <a:off x="9021323" y="2750297"/>
            <a:ext cx="461665" cy="2234618"/>
          </a:xfrm>
          <a:prstGeom prst="rect">
            <a:avLst/>
          </a:prstGeom>
          <a:noFill/>
        </p:spPr>
        <p:txBody>
          <a:bodyPr vert="vert270" wrap="square" rtlCol="0">
            <a:spAutoFit/>
          </a:bodyPr>
          <a:lstStyle/>
          <a:p>
            <a:r>
              <a:rPr lang="en-US" b="1" dirty="0" smtClean="0">
                <a:solidFill>
                  <a:schemeClr val="bg1"/>
                </a:solidFill>
              </a:rPr>
              <a:t>Trust boundary</a:t>
            </a:r>
            <a:endParaRPr lang="en-US" b="1" dirty="0">
              <a:solidFill>
                <a:schemeClr val="bg1"/>
              </a:solidFill>
            </a:endParaRPr>
          </a:p>
        </p:txBody>
      </p:sp>
      <p:sp>
        <p:nvSpPr>
          <p:cNvPr id="39" name="Slide Number Placeholder 2"/>
          <p:cNvSpPr txBox="1">
            <a:spLocks/>
          </p:cNvSpPr>
          <p:nvPr/>
        </p:nvSpPr>
        <p:spPr>
          <a:xfrm>
            <a:off x="8804308" y="6477000"/>
            <a:ext cx="284405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0810BE8-E119-43D4-AB8A-0FDB8A220DAD}" type="slidenum">
              <a:rPr lang="en-US" sz="1200" smtClean="0">
                <a:solidFill>
                  <a:schemeClr val="bg1">
                    <a:lumMod val="65000"/>
                  </a:schemeClr>
                </a:solidFill>
              </a:rPr>
              <a:pPr algn="r"/>
              <a:t>27</a:t>
            </a:fld>
            <a:endParaRPr lang="en-US" sz="1200" dirty="0">
              <a:solidFill>
                <a:schemeClr val="bg1">
                  <a:lumMod val="65000"/>
                </a:schemeClr>
              </a:solidFill>
            </a:endParaRPr>
          </a:p>
        </p:txBody>
      </p:sp>
    </p:spTree>
    <p:extLst>
      <p:ext uri="{BB962C8B-B14F-4D97-AF65-F5344CB8AC3E}">
        <p14:creationId xmlns:p14="http://schemas.microsoft.com/office/powerpoint/2010/main" val="276543819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Agenda</a:t>
            </a:r>
            <a:endParaRPr lang="en-US" dirty="0"/>
          </a:p>
        </p:txBody>
      </p:sp>
      <p:sp>
        <p:nvSpPr>
          <p:cNvPr id="3" name="Content Placeholder 2"/>
          <p:cNvSpPr>
            <a:spLocks noGrp="1"/>
          </p:cNvSpPr>
          <p:nvPr>
            <p:ph idx="1"/>
          </p:nvPr>
        </p:nvSpPr>
        <p:spPr>
          <a:xfrm>
            <a:off x="736599" y="1447801"/>
            <a:ext cx="11149013" cy="3693319"/>
          </a:xfrm>
        </p:spPr>
        <p:txBody>
          <a:bodyPr/>
          <a:lstStyle/>
          <a:p>
            <a:r>
              <a:rPr lang="en-US" dirty="0" smtClean="0"/>
              <a:t>Introduction to Windows Azure</a:t>
            </a:r>
            <a:endParaRPr lang="en-US" dirty="0"/>
          </a:p>
          <a:p>
            <a:r>
              <a:rPr lang="en-US" dirty="0" smtClean="0"/>
              <a:t>Windows Azure Fundamentals</a:t>
            </a:r>
          </a:p>
          <a:p>
            <a:r>
              <a:rPr lang="en-US" dirty="0" smtClean="0"/>
              <a:t>Fabric Controller Internals</a:t>
            </a:r>
          </a:p>
          <a:p>
            <a:r>
              <a:rPr lang="en-US" dirty="0" smtClean="0"/>
              <a:t>Deploying a Service</a:t>
            </a:r>
          </a:p>
          <a:p>
            <a:r>
              <a:rPr lang="en-US" dirty="0"/>
              <a:t>Updating a Service</a:t>
            </a:r>
          </a:p>
          <a:p>
            <a:r>
              <a:rPr lang="en-US" dirty="0" smtClean="0"/>
              <a:t>Host OS </a:t>
            </a:r>
            <a:r>
              <a:rPr lang="en-US" dirty="0"/>
              <a:t>Upgrades</a:t>
            </a:r>
          </a:p>
          <a:p>
            <a:r>
              <a:rPr lang="en-US" dirty="0" smtClean="0"/>
              <a:t>Service Health</a:t>
            </a:r>
            <a:endParaRPr lang="en-US" dirty="0"/>
          </a:p>
        </p:txBody>
      </p:sp>
      <p:sp>
        <p:nvSpPr>
          <p:cNvPr id="4" name="Rectangle 3"/>
          <p:cNvSpPr/>
          <p:nvPr/>
        </p:nvSpPr>
        <p:spPr>
          <a:xfrm>
            <a:off x="522207" y="3027680"/>
            <a:ext cx="6907001"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62639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Service Deployment Steps</a:t>
            </a:r>
            <a:endParaRPr lang="en-US" dirty="0"/>
          </a:p>
        </p:txBody>
      </p:sp>
      <p:sp>
        <p:nvSpPr>
          <p:cNvPr id="3" name="Content Placeholder 2"/>
          <p:cNvSpPr>
            <a:spLocks noGrp="1"/>
          </p:cNvSpPr>
          <p:nvPr>
            <p:ph idx="1"/>
          </p:nvPr>
        </p:nvSpPr>
        <p:spPr>
          <a:xfrm>
            <a:off x="736599" y="914400"/>
            <a:ext cx="11149013" cy="5059847"/>
          </a:xfrm>
        </p:spPr>
        <p:txBody>
          <a:bodyPr/>
          <a:lstStyle/>
          <a:p>
            <a:r>
              <a:rPr lang="en-US" sz="2800" dirty="0" smtClean="0"/>
              <a:t>Process service model files</a:t>
            </a:r>
          </a:p>
          <a:p>
            <a:pPr lvl="1"/>
            <a:r>
              <a:rPr lang="en-US" sz="2400" dirty="0" smtClean="0"/>
              <a:t>Determine resource requirements</a:t>
            </a:r>
          </a:p>
          <a:p>
            <a:pPr lvl="1"/>
            <a:r>
              <a:rPr lang="en-US" sz="2400" dirty="0" smtClean="0"/>
              <a:t>Create role images</a:t>
            </a:r>
          </a:p>
          <a:p>
            <a:r>
              <a:rPr lang="en-US" sz="2800" dirty="0" smtClean="0"/>
              <a:t>Allocate compute and network resources</a:t>
            </a:r>
          </a:p>
          <a:p>
            <a:r>
              <a:rPr lang="en-US" sz="2800" dirty="0" smtClean="0"/>
              <a:t>Prepare nodes</a:t>
            </a:r>
          </a:p>
          <a:p>
            <a:pPr lvl="1"/>
            <a:r>
              <a:rPr lang="en-US" sz="2400" dirty="0" smtClean="0"/>
              <a:t>Place role images on nodes</a:t>
            </a:r>
          </a:p>
          <a:p>
            <a:pPr lvl="1"/>
            <a:r>
              <a:rPr lang="en-US" sz="2400" dirty="0" smtClean="0"/>
              <a:t>Create virtual machines</a:t>
            </a:r>
          </a:p>
          <a:p>
            <a:pPr lvl="1"/>
            <a:r>
              <a:rPr lang="en-US" sz="2400" dirty="0" smtClean="0"/>
              <a:t>Start virtual machines and roles</a:t>
            </a:r>
          </a:p>
          <a:p>
            <a:r>
              <a:rPr lang="en-US" sz="2800" dirty="0" smtClean="0"/>
              <a:t>Configure networking</a:t>
            </a:r>
          </a:p>
          <a:p>
            <a:pPr lvl="1"/>
            <a:r>
              <a:rPr lang="en-US" sz="2400" dirty="0" smtClean="0"/>
              <a:t>Dynamic IP addresses (DIPs) assigned to blades</a:t>
            </a:r>
          </a:p>
          <a:p>
            <a:pPr lvl="1"/>
            <a:r>
              <a:rPr lang="en-US" sz="2400" dirty="0" smtClean="0"/>
              <a:t>Virtual IP addresses (VIPs) + ports allocated and mapped to sets of DIPs</a:t>
            </a:r>
          </a:p>
          <a:p>
            <a:pPr lvl="1"/>
            <a:r>
              <a:rPr lang="en-US" sz="2400" dirty="0" smtClean="0"/>
              <a:t>Programs load balancers to allow traffic</a:t>
            </a:r>
          </a:p>
        </p:txBody>
      </p:sp>
    </p:spTree>
    <p:extLst>
      <p:ext uri="{BB962C8B-B14F-4D97-AF65-F5344CB8AC3E}">
        <p14:creationId xmlns:p14="http://schemas.microsoft.com/office/powerpoint/2010/main" val="208024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“Cloud”?</a:t>
            </a:r>
            <a:endParaRPr lang="en-US" dirty="0"/>
          </a:p>
        </p:txBody>
      </p:sp>
      <p:sp>
        <p:nvSpPr>
          <p:cNvPr id="3" name="Content Placeholder 2"/>
          <p:cNvSpPr>
            <a:spLocks noGrp="1"/>
          </p:cNvSpPr>
          <p:nvPr>
            <p:ph idx="1"/>
          </p:nvPr>
        </p:nvSpPr>
        <p:spPr>
          <a:xfrm>
            <a:off x="515433" y="1321190"/>
            <a:ext cx="11149013" cy="886397"/>
          </a:xfrm>
        </p:spPr>
        <p:txBody>
          <a:bodyPr/>
          <a:lstStyle/>
          <a:p>
            <a:r>
              <a:rPr lang="en-US" dirty="0" smtClean="0"/>
              <a:t>Cloud: on-demand, scalable, multi-tenant, self-service compute resources</a:t>
            </a:r>
            <a:endParaRPr lang="en-US" dirty="0"/>
          </a:p>
        </p:txBody>
      </p:sp>
      <p:pic>
        <p:nvPicPr>
          <p:cNvPr id="4" name="Picture 1" descr="Description: http://dilbert.com/dyn/str_strip/000000000/00000000/0000000/100000/00000/9000/700/109703/109703.strip.prin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234" y="2543967"/>
            <a:ext cx="10647061" cy="330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86442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Service Resource Allocation</a:t>
            </a:r>
            <a:endParaRPr lang="en-US" dirty="0"/>
          </a:p>
        </p:txBody>
      </p:sp>
      <p:sp>
        <p:nvSpPr>
          <p:cNvPr id="3" name="Content Placeholder 2"/>
          <p:cNvSpPr>
            <a:spLocks noGrp="1"/>
          </p:cNvSpPr>
          <p:nvPr>
            <p:ph idx="1"/>
          </p:nvPr>
        </p:nvSpPr>
        <p:spPr>
          <a:xfrm>
            <a:off x="519112" y="1447799"/>
            <a:ext cx="11149013" cy="4862870"/>
          </a:xfrm>
        </p:spPr>
        <p:txBody>
          <a:bodyPr/>
          <a:lstStyle/>
          <a:p>
            <a:r>
              <a:rPr lang="en-US" sz="2400" dirty="0" smtClean="0"/>
              <a:t>Goal: allocate service components to available resources while satisfying all hard constraints </a:t>
            </a:r>
          </a:p>
          <a:p>
            <a:pPr lvl="1"/>
            <a:r>
              <a:rPr lang="en-US" sz="2000" dirty="0" smtClean="0"/>
              <a:t>HW requirements: CPU, Memory, Storage, Net</a:t>
            </a:r>
          </a:p>
          <a:p>
            <a:pPr lvl="1"/>
            <a:r>
              <a:rPr lang="en-US" sz="2000" dirty="0" smtClean="0"/>
              <a:t>Fault domains</a:t>
            </a:r>
          </a:p>
          <a:p>
            <a:r>
              <a:rPr lang="en-US" sz="2400" dirty="0" smtClean="0"/>
              <a:t>Secondary goal: Satisfy soft constraints </a:t>
            </a:r>
          </a:p>
          <a:p>
            <a:pPr lvl="1"/>
            <a:r>
              <a:rPr lang="en-US" sz="2000" dirty="0" smtClean="0"/>
              <a:t>Prefer allocations which will simplify servicing the host OS/hypervisor: pick nodes that already have instances from the same update domain</a:t>
            </a:r>
          </a:p>
          <a:p>
            <a:pPr lvl="1"/>
            <a:r>
              <a:rPr lang="en-US" sz="2000" dirty="0" smtClean="0"/>
              <a:t>Optimize network proximity: pack nodes</a:t>
            </a:r>
          </a:p>
          <a:p>
            <a:r>
              <a:rPr lang="en-US" sz="2400" dirty="0" smtClean="0"/>
              <a:t>Service allocation produces the goal state for the resources assigned to the service components</a:t>
            </a:r>
          </a:p>
          <a:p>
            <a:pPr lvl="1"/>
            <a:r>
              <a:rPr lang="en-US" sz="2000" dirty="0" smtClean="0"/>
              <a:t>Node and VM configuration (OS, hosting environment)</a:t>
            </a:r>
          </a:p>
          <a:p>
            <a:pPr lvl="1"/>
            <a:r>
              <a:rPr lang="en-US" sz="2000" dirty="0" smtClean="0"/>
              <a:t>Images and configuration files to deploy</a:t>
            </a:r>
          </a:p>
          <a:p>
            <a:pPr lvl="1"/>
            <a:r>
              <a:rPr lang="en-US" sz="2000" dirty="0" smtClean="0"/>
              <a:t>Processes to start</a:t>
            </a:r>
          </a:p>
          <a:p>
            <a:r>
              <a:rPr lang="en-US" sz="2400" dirty="0" smtClean="0"/>
              <a:t>Service allocation also allocates network resources such as LB and VIPs</a:t>
            </a:r>
            <a:endParaRPr lang="en-US" sz="2400" dirty="0"/>
          </a:p>
        </p:txBody>
      </p:sp>
    </p:spTree>
    <p:extLst>
      <p:ext uri="{BB962C8B-B14F-4D97-AF65-F5344CB8AC3E}">
        <p14:creationId xmlns:p14="http://schemas.microsoft.com/office/powerpoint/2010/main" val="1935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9" y="228600"/>
            <a:ext cx="11149013" cy="609398"/>
          </a:xfrm>
        </p:spPr>
        <p:txBody>
          <a:bodyPr/>
          <a:lstStyle/>
          <a:p>
            <a:r>
              <a:rPr lang="en-US" dirty="0" smtClean="0"/>
              <a:t>Example Service Allocation</a:t>
            </a:r>
            <a:endParaRPr lang="en-US" dirty="0"/>
          </a:p>
        </p:txBody>
      </p:sp>
      <p:sp>
        <p:nvSpPr>
          <p:cNvPr id="4" name="Oval 3"/>
          <p:cNvSpPr/>
          <p:nvPr/>
        </p:nvSpPr>
        <p:spPr bwMode="auto">
          <a:xfrm>
            <a:off x="6780847" y="914401"/>
            <a:ext cx="2437765" cy="1295401"/>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Role B</a:t>
            </a:r>
          </a:p>
          <a:p>
            <a:pPr algn="ctr" defTabSz="914099" fontAlgn="base">
              <a:spcBef>
                <a:spcPct val="0"/>
              </a:spcBef>
              <a:spcAft>
                <a:spcPct val="0"/>
              </a:spcAft>
            </a:pPr>
            <a:r>
              <a:rPr lang="en-US" sz="1200" dirty="0" smtClean="0">
                <a:solidFill>
                  <a:schemeClr val="bg1"/>
                </a:solidFill>
              </a:rPr>
              <a:t>Count: 2</a:t>
            </a:r>
          </a:p>
          <a:p>
            <a:pPr algn="ctr" defTabSz="914099" fontAlgn="base">
              <a:spcBef>
                <a:spcPct val="0"/>
              </a:spcBef>
              <a:spcAft>
                <a:spcPct val="0"/>
              </a:spcAft>
            </a:pPr>
            <a:r>
              <a:rPr lang="en-US" sz="1200" dirty="0">
                <a:solidFill>
                  <a:schemeClr val="bg1"/>
                </a:solidFill>
              </a:rPr>
              <a:t>Update Domains</a:t>
            </a:r>
            <a:r>
              <a:rPr lang="en-US" sz="1200" dirty="0" smtClean="0">
                <a:solidFill>
                  <a:schemeClr val="bg1"/>
                </a:solidFill>
              </a:rPr>
              <a:t>: 2</a:t>
            </a:r>
          </a:p>
          <a:p>
            <a:pPr algn="ctr" defTabSz="914099" fontAlgn="base">
              <a:spcBef>
                <a:spcPct val="0"/>
              </a:spcBef>
              <a:spcAft>
                <a:spcPct val="0"/>
              </a:spcAft>
            </a:pPr>
            <a:r>
              <a:rPr lang="en-US" sz="1200" dirty="0" smtClean="0">
                <a:solidFill>
                  <a:schemeClr val="bg1"/>
                </a:solidFill>
              </a:rPr>
              <a:t>Fault Domains: 2</a:t>
            </a:r>
          </a:p>
          <a:p>
            <a:pPr algn="ctr" defTabSz="914099" fontAlgn="base">
              <a:spcBef>
                <a:spcPct val="0"/>
              </a:spcBef>
              <a:spcAft>
                <a:spcPct val="0"/>
              </a:spcAft>
            </a:pPr>
            <a:r>
              <a:rPr lang="en-US" sz="1200" dirty="0" smtClean="0">
                <a:solidFill>
                  <a:schemeClr val="bg1"/>
                </a:solidFill>
              </a:rPr>
              <a:t>Size: Medium</a:t>
            </a:r>
          </a:p>
        </p:txBody>
      </p:sp>
      <p:sp>
        <p:nvSpPr>
          <p:cNvPr id="9" name="Oval 8"/>
          <p:cNvSpPr/>
          <p:nvPr/>
        </p:nvSpPr>
        <p:spPr bwMode="auto">
          <a:xfrm>
            <a:off x="3604393" y="918521"/>
            <a:ext cx="2437765" cy="1291281"/>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Role A</a:t>
            </a:r>
          </a:p>
          <a:p>
            <a:pPr algn="ctr" defTabSz="914099" fontAlgn="base">
              <a:spcBef>
                <a:spcPct val="0"/>
              </a:spcBef>
              <a:spcAft>
                <a:spcPct val="0"/>
              </a:spcAft>
            </a:pPr>
            <a:r>
              <a:rPr lang="en-US" sz="1200" dirty="0" smtClean="0">
                <a:solidFill>
                  <a:schemeClr val="bg1"/>
                </a:solidFill>
              </a:rPr>
              <a:t>Count: 3</a:t>
            </a:r>
          </a:p>
          <a:p>
            <a:pPr algn="ctr" defTabSz="914099" fontAlgn="base">
              <a:spcBef>
                <a:spcPct val="0"/>
              </a:spcBef>
              <a:spcAft>
                <a:spcPct val="0"/>
              </a:spcAft>
            </a:pPr>
            <a:r>
              <a:rPr lang="en-US" sz="1200" dirty="0" smtClean="0">
                <a:solidFill>
                  <a:schemeClr val="bg1"/>
                </a:solidFill>
              </a:rPr>
              <a:t>Update Domains: 2</a:t>
            </a:r>
          </a:p>
          <a:p>
            <a:pPr algn="ctr" defTabSz="914099" fontAlgn="base">
              <a:spcBef>
                <a:spcPct val="0"/>
              </a:spcBef>
              <a:spcAft>
                <a:spcPct val="0"/>
              </a:spcAft>
            </a:pPr>
            <a:r>
              <a:rPr lang="en-US" sz="1200" dirty="0" smtClean="0">
                <a:solidFill>
                  <a:schemeClr val="bg1"/>
                </a:solidFill>
              </a:rPr>
              <a:t>Fault Domains: 2</a:t>
            </a:r>
          </a:p>
          <a:p>
            <a:pPr algn="ctr" defTabSz="914099" fontAlgn="base">
              <a:spcBef>
                <a:spcPct val="0"/>
              </a:spcBef>
              <a:spcAft>
                <a:spcPct val="0"/>
              </a:spcAft>
            </a:pPr>
            <a:r>
              <a:rPr lang="en-US" sz="1200" dirty="0" smtClean="0">
                <a:solidFill>
                  <a:schemeClr val="bg1"/>
                </a:solidFill>
              </a:rPr>
              <a:t>Size: Large</a:t>
            </a:r>
          </a:p>
        </p:txBody>
      </p:sp>
      <p:grpSp>
        <p:nvGrpSpPr>
          <p:cNvPr id="353" name="Group 352"/>
          <p:cNvGrpSpPr>
            <a:grpSpLocks noChangeAspect="1"/>
          </p:cNvGrpSpPr>
          <p:nvPr/>
        </p:nvGrpSpPr>
        <p:grpSpPr>
          <a:xfrm>
            <a:off x="2294246" y="3675902"/>
            <a:ext cx="6557012" cy="2650680"/>
            <a:chOff x="1621422" y="3675902"/>
            <a:chExt cx="4919040" cy="2650680"/>
          </a:xfrm>
        </p:grpSpPr>
        <p:grpSp>
          <p:nvGrpSpPr>
            <p:cNvPr id="141" name="Group 140"/>
            <p:cNvGrpSpPr/>
            <p:nvPr/>
          </p:nvGrpSpPr>
          <p:grpSpPr>
            <a:xfrm>
              <a:off x="1621422" y="3675902"/>
              <a:ext cx="1478175" cy="2645994"/>
              <a:chOff x="762000" y="2438400"/>
              <a:chExt cx="1615878" cy="3112668"/>
            </a:xfrm>
          </p:grpSpPr>
          <p:grpSp>
            <p:nvGrpSpPr>
              <p:cNvPr id="28" name="Group 27"/>
              <p:cNvGrpSpPr/>
              <p:nvPr/>
            </p:nvGrpSpPr>
            <p:grpSpPr>
              <a:xfrm>
                <a:off x="762000" y="4038600"/>
                <a:ext cx="1608603" cy="304800"/>
                <a:chOff x="762000" y="4038600"/>
                <a:chExt cx="1905000" cy="381000"/>
              </a:xfrm>
            </p:grpSpPr>
            <p:sp>
              <p:nvSpPr>
                <p:cNvPr id="27" name="Rectangle 26"/>
                <p:cNvSpPr/>
                <p:nvPr/>
              </p:nvSpPr>
              <p:spPr bwMode="auto">
                <a:xfrm>
                  <a:off x="762000" y="4038600"/>
                  <a:ext cx="1905000" cy="381000"/>
                </a:xfrm>
                <a:prstGeom prst="rect">
                  <a:avLst/>
                </a:prstGeom>
                <a:solidFill>
                  <a:schemeClr val="tx1"/>
                </a:solidFill>
                <a:ln>
                  <a:solidFill>
                    <a:schemeClr val="bg1"/>
                  </a:solidFill>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 name="Rectangle 18"/>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Rectangle 21"/>
                <p:cNvSpPr/>
                <p:nvPr/>
              </p:nvSpPr>
              <p:spPr bwMode="auto">
                <a:xfrm>
                  <a:off x="15240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 name="Rectangle 22"/>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 name="Rectangle 23"/>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 name="Rectangle 24"/>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 name="Rectangle 25"/>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1" name="Group 30"/>
              <p:cNvGrpSpPr/>
              <p:nvPr/>
            </p:nvGrpSpPr>
            <p:grpSpPr>
              <a:xfrm>
                <a:off x="762000" y="4444314"/>
                <a:ext cx="1608603" cy="304800"/>
                <a:chOff x="762000" y="4038600"/>
                <a:chExt cx="1905000" cy="381000"/>
              </a:xfrm>
            </p:grpSpPr>
            <p:sp>
              <p:nvSpPr>
                <p:cNvPr id="32" name="Rectangle 31"/>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3" name="Rectangle 32"/>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4" name="Rectangle 33"/>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5" name="Rectangle 34"/>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6" name="Rectangle 35"/>
                <p:cNvSpPr/>
                <p:nvPr/>
              </p:nvSpPr>
              <p:spPr bwMode="auto">
                <a:xfrm>
                  <a:off x="15240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7" name="Rectangle 36"/>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8" name="Rectangle 37"/>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9" name="Rectangle 38"/>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Rectangle 39"/>
                <p:cNvSpPr/>
                <p:nvPr/>
              </p:nvSpPr>
              <p:spPr bwMode="auto">
                <a:xfrm>
                  <a:off x="24363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1" name="Group 40"/>
              <p:cNvGrpSpPr/>
              <p:nvPr/>
            </p:nvGrpSpPr>
            <p:grpSpPr>
              <a:xfrm>
                <a:off x="762000" y="4840554"/>
                <a:ext cx="1608603" cy="304800"/>
                <a:chOff x="762000" y="4038600"/>
                <a:chExt cx="1905000" cy="381000"/>
              </a:xfrm>
            </p:grpSpPr>
            <p:sp>
              <p:nvSpPr>
                <p:cNvPr id="42" name="Rectangle 41"/>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3" name="Rectangle 42"/>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6" name="Rectangle 45"/>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7" name="Rectangle 46"/>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8" name="Rectangle 47"/>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9" name="Rectangle 48"/>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0" name="Rectangle 49"/>
                <p:cNvSpPr/>
                <p:nvPr/>
              </p:nvSpPr>
              <p:spPr bwMode="auto">
                <a:xfrm>
                  <a:off x="24363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51" name="Group 50"/>
              <p:cNvGrpSpPr/>
              <p:nvPr/>
            </p:nvGrpSpPr>
            <p:grpSpPr>
              <a:xfrm>
                <a:off x="762000" y="5246268"/>
                <a:ext cx="1608603" cy="304800"/>
                <a:chOff x="762000" y="4038600"/>
                <a:chExt cx="1905000" cy="381000"/>
              </a:xfrm>
            </p:grpSpPr>
            <p:sp>
              <p:nvSpPr>
                <p:cNvPr id="52" name="Rectangle 51"/>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3" name="Rectangle 52"/>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ectangle 53"/>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5" name="Rectangle 54"/>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6" name="Rectangle 55"/>
                <p:cNvSpPr/>
                <p:nvPr/>
              </p:nvSpPr>
              <p:spPr bwMode="auto">
                <a:xfrm>
                  <a:off x="15240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7" name="Rectangle 56"/>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8" name="Rectangle 57"/>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Rectangle 58"/>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Rectangle 59"/>
                <p:cNvSpPr/>
                <p:nvPr/>
              </p:nvSpPr>
              <p:spPr bwMode="auto">
                <a:xfrm>
                  <a:off x="24363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01" name="Group 100"/>
              <p:cNvGrpSpPr/>
              <p:nvPr/>
            </p:nvGrpSpPr>
            <p:grpSpPr>
              <a:xfrm>
                <a:off x="769275" y="2438400"/>
                <a:ext cx="1608603" cy="304800"/>
                <a:chOff x="762000" y="4038600"/>
                <a:chExt cx="1905000" cy="381000"/>
              </a:xfrm>
            </p:grpSpPr>
            <p:sp>
              <p:nvSpPr>
                <p:cNvPr id="102" name="Rectangle 101"/>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3" name="Rectangle 102"/>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4" name="Rectangle 103"/>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5" name="Rectangle 104"/>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6" name="Rectangle 105"/>
                <p:cNvSpPr/>
                <p:nvPr/>
              </p:nvSpPr>
              <p:spPr bwMode="auto">
                <a:xfrm>
                  <a:off x="15240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7" name="Rectangle 106"/>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8" name="Rectangle 107"/>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9" name="Rectangle 108"/>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24363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1" name="Group 110"/>
              <p:cNvGrpSpPr/>
              <p:nvPr/>
            </p:nvGrpSpPr>
            <p:grpSpPr>
              <a:xfrm>
                <a:off x="769275" y="2844114"/>
                <a:ext cx="1608603" cy="304800"/>
                <a:chOff x="762000" y="4038600"/>
                <a:chExt cx="1905000" cy="381000"/>
              </a:xfrm>
            </p:grpSpPr>
            <p:sp>
              <p:nvSpPr>
                <p:cNvPr id="112" name="Rectangle 111"/>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ectangle 112"/>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4" name="Rectangle 113"/>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5" name="Rectangle 114"/>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15240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7" name="Rectangle 116"/>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8" name="Rectangle 117"/>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9" name="Rectangle 118"/>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0" name="Rectangle 119"/>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1" name="Group 120"/>
              <p:cNvGrpSpPr/>
              <p:nvPr/>
            </p:nvGrpSpPr>
            <p:grpSpPr>
              <a:xfrm>
                <a:off x="769275" y="3240354"/>
                <a:ext cx="1608603" cy="304800"/>
                <a:chOff x="762000" y="4038600"/>
                <a:chExt cx="1905000" cy="381000"/>
              </a:xfrm>
            </p:grpSpPr>
            <p:sp>
              <p:nvSpPr>
                <p:cNvPr id="122" name="Rectangle 121"/>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3" name="Rectangle 122"/>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4" name="Rectangle 123"/>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Rectangle 124"/>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6" name="Rectangle 125"/>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7" name="Rectangle 126"/>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 name="Rectangle 127"/>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9" name="Rectangle 128"/>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0" name="Rectangle 129"/>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31" name="Group 130"/>
              <p:cNvGrpSpPr/>
              <p:nvPr/>
            </p:nvGrpSpPr>
            <p:grpSpPr>
              <a:xfrm>
                <a:off x="769275" y="3646068"/>
                <a:ext cx="1608603" cy="304800"/>
                <a:chOff x="762000" y="4038600"/>
                <a:chExt cx="1905000" cy="381000"/>
              </a:xfrm>
            </p:grpSpPr>
            <p:sp>
              <p:nvSpPr>
                <p:cNvPr id="132" name="Rectangle 131"/>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4" name="Rectangle 133"/>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5" name="Rectangle 134"/>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6" name="Rectangle 135"/>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7" name="Rectangle 136"/>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Rectangle 137"/>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9" name="Rectangle 138"/>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0" name="Rectangle 139"/>
                <p:cNvSpPr/>
                <p:nvPr/>
              </p:nvSpPr>
              <p:spPr bwMode="auto">
                <a:xfrm>
                  <a:off x="24363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142" name="Group 141"/>
            <p:cNvGrpSpPr/>
            <p:nvPr/>
          </p:nvGrpSpPr>
          <p:grpSpPr>
            <a:xfrm>
              <a:off x="3383966" y="3675902"/>
              <a:ext cx="1478175" cy="2645994"/>
              <a:chOff x="762000" y="2438400"/>
              <a:chExt cx="1615878" cy="3112668"/>
            </a:xfrm>
          </p:grpSpPr>
          <p:grpSp>
            <p:nvGrpSpPr>
              <p:cNvPr id="143" name="Group 142"/>
              <p:cNvGrpSpPr/>
              <p:nvPr/>
            </p:nvGrpSpPr>
            <p:grpSpPr>
              <a:xfrm>
                <a:off x="762000" y="4038600"/>
                <a:ext cx="1608603" cy="304800"/>
                <a:chOff x="762000" y="4038600"/>
                <a:chExt cx="1905000" cy="381000"/>
              </a:xfrm>
            </p:grpSpPr>
            <p:sp>
              <p:nvSpPr>
                <p:cNvPr id="214" name="Rectangle 213"/>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5" name="Rectangle 214"/>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6" name="Rectangle 215"/>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7" name="Rectangle 216"/>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8" name="Rectangle 217"/>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9" name="Rectangle 218"/>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0" name="Rectangle 219"/>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1" name="Rectangle 220"/>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2" name="Rectangle 221"/>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4" name="Group 143"/>
              <p:cNvGrpSpPr/>
              <p:nvPr/>
            </p:nvGrpSpPr>
            <p:grpSpPr>
              <a:xfrm>
                <a:off x="762000" y="4444314"/>
                <a:ext cx="1608603" cy="304800"/>
                <a:chOff x="762000" y="4038600"/>
                <a:chExt cx="1905000" cy="381000"/>
              </a:xfrm>
            </p:grpSpPr>
            <p:sp>
              <p:nvSpPr>
                <p:cNvPr id="205" name="Rectangle 204"/>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6" name="Rectangle 205"/>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7" name="Rectangle 206"/>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8" name="Rectangle 207"/>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9" name="Rectangle 208"/>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0" name="Rectangle 209"/>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2" name="Rectangle 211"/>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3" name="Rectangle 212"/>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5" name="Group 144"/>
              <p:cNvGrpSpPr/>
              <p:nvPr/>
            </p:nvGrpSpPr>
            <p:grpSpPr>
              <a:xfrm>
                <a:off x="762000" y="4840554"/>
                <a:ext cx="1608603" cy="304800"/>
                <a:chOff x="762000" y="4038600"/>
                <a:chExt cx="1905000" cy="381000"/>
              </a:xfrm>
            </p:grpSpPr>
            <p:sp>
              <p:nvSpPr>
                <p:cNvPr id="196" name="Rectangle 195"/>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7" name="Rectangle 196"/>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8" name="Rectangle 197"/>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9" name="Rectangle 198"/>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0" name="Rectangle 199"/>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2" name="Rectangle 201"/>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3" name="Rectangle 202"/>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4" name="Rectangle 203"/>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6" name="Group 145"/>
              <p:cNvGrpSpPr/>
              <p:nvPr/>
            </p:nvGrpSpPr>
            <p:grpSpPr>
              <a:xfrm>
                <a:off x="762000" y="5246268"/>
                <a:ext cx="1608603" cy="304800"/>
                <a:chOff x="762000" y="4038600"/>
                <a:chExt cx="1905000" cy="381000"/>
              </a:xfrm>
            </p:grpSpPr>
            <p:sp>
              <p:nvSpPr>
                <p:cNvPr id="187" name="Rectangle 186"/>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8" name="Rectangle 187"/>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9" name="Rectangle 188"/>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0" name="Rectangle 189"/>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1" name="Rectangle 190"/>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2" name="Rectangle 191"/>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3" name="Rectangle 192"/>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4" name="Rectangle 193"/>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5" name="Rectangle 194"/>
                <p:cNvSpPr/>
                <p:nvPr/>
              </p:nvSpPr>
              <p:spPr bwMode="auto">
                <a:xfrm>
                  <a:off x="24363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7" name="Group 146"/>
              <p:cNvGrpSpPr/>
              <p:nvPr/>
            </p:nvGrpSpPr>
            <p:grpSpPr>
              <a:xfrm>
                <a:off x="769275" y="2438400"/>
                <a:ext cx="1608603" cy="304800"/>
                <a:chOff x="762000" y="4038600"/>
                <a:chExt cx="1905000" cy="381000"/>
              </a:xfrm>
            </p:grpSpPr>
            <p:sp>
              <p:nvSpPr>
                <p:cNvPr id="178" name="Rectangle 177"/>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9" name="Rectangle 178"/>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0" name="Rectangle 179"/>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1" name="Rectangle 180"/>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2" name="Rectangle 181"/>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3" name="Rectangle 182"/>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4" name="Rectangle 183"/>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5" name="Rectangle 184"/>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6" name="Rectangle 185"/>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8" name="Group 147"/>
              <p:cNvGrpSpPr/>
              <p:nvPr/>
            </p:nvGrpSpPr>
            <p:grpSpPr>
              <a:xfrm>
                <a:off x="769275" y="2844114"/>
                <a:ext cx="1608603" cy="304800"/>
                <a:chOff x="762000" y="4038600"/>
                <a:chExt cx="1905000" cy="381000"/>
              </a:xfrm>
            </p:grpSpPr>
            <p:sp>
              <p:nvSpPr>
                <p:cNvPr id="169" name="Rectangle 168"/>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0" name="Rectangle 169"/>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1" name="Rectangle 170"/>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2" name="Rectangle 171"/>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3" name="Rectangle 172"/>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4" name="Rectangle 173"/>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5" name="Rectangle 174"/>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6" name="Rectangle 175"/>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7" name="Rectangle 176"/>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49" name="Group 148"/>
              <p:cNvGrpSpPr/>
              <p:nvPr/>
            </p:nvGrpSpPr>
            <p:grpSpPr>
              <a:xfrm>
                <a:off x="769275" y="3240354"/>
                <a:ext cx="1608603" cy="304800"/>
                <a:chOff x="762000" y="4038600"/>
                <a:chExt cx="1905000" cy="381000"/>
              </a:xfrm>
            </p:grpSpPr>
            <p:sp>
              <p:nvSpPr>
                <p:cNvPr id="160" name="Rectangle 159"/>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1" name="Rectangle 160"/>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2" name="Rectangle 161"/>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3" name="Rectangle 162"/>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4" name="Rectangle 163"/>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5" name="Rectangle 164"/>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6" name="Rectangle 165"/>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7" name="Rectangle 166"/>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8" name="Rectangle 167"/>
                <p:cNvSpPr/>
                <p:nvPr/>
              </p:nvSpPr>
              <p:spPr bwMode="auto">
                <a:xfrm>
                  <a:off x="24363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0" name="Group 149"/>
              <p:cNvGrpSpPr/>
              <p:nvPr/>
            </p:nvGrpSpPr>
            <p:grpSpPr>
              <a:xfrm>
                <a:off x="769275" y="3646068"/>
                <a:ext cx="1608603" cy="304800"/>
                <a:chOff x="762000" y="4038600"/>
                <a:chExt cx="1905000" cy="381000"/>
              </a:xfrm>
            </p:grpSpPr>
            <p:sp>
              <p:nvSpPr>
                <p:cNvPr id="151" name="Rectangle 150"/>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2" name="Rectangle 151"/>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3" name="Rectangle 152"/>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4" name="Rectangle 153"/>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5" name="Rectangle 154"/>
                <p:cNvSpPr/>
                <p:nvPr/>
              </p:nvSpPr>
              <p:spPr bwMode="auto">
                <a:xfrm>
                  <a:off x="15240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6" name="Rectangle 155"/>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7" name="Rectangle 156"/>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8" name="Rectangle 157"/>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9" name="Rectangle 158"/>
                <p:cNvSpPr/>
                <p:nvPr/>
              </p:nvSpPr>
              <p:spPr bwMode="auto">
                <a:xfrm>
                  <a:off x="24363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223" name="Group 222"/>
            <p:cNvGrpSpPr/>
            <p:nvPr/>
          </p:nvGrpSpPr>
          <p:grpSpPr>
            <a:xfrm>
              <a:off x="5062287" y="3680588"/>
              <a:ext cx="1478175" cy="2645994"/>
              <a:chOff x="762000" y="2438400"/>
              <a:chExt cx="1615878" cy="3112668"/>
            </a:xfrm>
          </p:grpSpPr>
          <p:grpSp>
            <p:nvGrpSpPr>
              <p:cNvPr id="224" name="Group 223"/>
              <p:cNvGrpSpPr/>
              <p:nvPr/>
            </p:nvGrpSpPr>
            <p:grpSpPr>
              <a:xfrm>
                <a:off x="762000" y="4038600"/>
                <a:ext cx="1608603" cy="304800"/>
                <a:chOff x="762000" y="4038600"/>
                <a:chExt cx="1905000" cy="381000"/>
              </a:xfrm>
            </p:grpSpPr>
            <p:sp>
              <p:nvSpPr>
                <p:cNvPr id="295" name="Rectangle 294"/>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6" name="Rectangle 295"/>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7" name="Rectangle 296"/>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8" name="Rectangle 297"/>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9" name="Rectangle 298"/>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0" name="Rectangle 299"/>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2" name="Rectangle 301"/>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3" name="Rectangle 302"/>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25" name="Group 224"/>
              <p:cNvGrpSpPr/>
              <p:nvPr/>
            </p:nvGrpSpPr>
            <p:grpSpPr>
              <a:xfrm>
                <a:off x="762000" y="4444314"/>
                <a:ext cx="1608603" cy="304800"/>
                <a:chOff x="762000" y="4038600"/>
                <a:chExt cx="1905000" cy="381000"/>
              </a:xfrm>
            </p:grpSpPr>
            <p:sp>
              <p:nvSpPr>
                <p:cNvPr id="286" name="Rectangle 285"/>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7" name="Rectangle 286"/>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8" name="Rectangle 287"/>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9" name="Rectangle 288"/>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0" name="Rectangle 289"/>
                <p:cNvSpPr/>
                <p:nvPr/>
              </p:nvSpPr>
              <p:spPr bwMode="auto">
                <a:xfrm>
                  <a:off x="15240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1" name="Rectangle 290"/>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2" name="Rectangle 291"/>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3" name="Rectangle 292"/>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4" name="Rectangle 293"/>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26" name="Group 225"/>
              <p:cNvGrpSpPr/>
              <p:nvPr/>
            </p:nvGrpSpPr>
            <p:grpSpPr>
              <a:xfrm>
                <a:off x="762000" y="4840554"/>
                <a:ext cx="1608603" cy="304800"/>
                <a:chOff x="762000" y="4038600"/>
                <a:chExt cx="1905000" cy="381000"/>
              </a:xfrm>
            </p:grpSpPr>
            <p:sp>
              <p:nvSpPr>
                <p:cNvPr id="277" name="Rectangle 276"/>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8" name="Rectangle 277"/>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9" name="Rectangle 278"/>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0" name="Rectangle 279"/>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1" name="Rectangle 280"/>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2" name="Rectangle 281"/>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3" name="Rectangle 282"/>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4" name="Rectangle 283"/>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5" name="Rectangle 284"/>
                <p:cNvSpPr/>
                <p:nvPr/>
              </p:nvSpPr>
              <p:spPr bwMode="auto">
                <a:xfrm>
                  <a:off x="24363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27" name="Group 226"/>
              <p:cNvGrpSpPr/>
              <p:nvPr/>
            </p:nvGrpSpPr>
            <p:grpSpPr>
              <a:xfrm>
                <a:off x="762000" y="5246268"/>
                <a:ext cx="1608603" cy="304800"/>
                <a:chOff x="762000" y="4038600"/>
                <a:chExt cx="1905000" cy="381000"/>
              </a:xfrm>
            </p:grpSpPr>
            <p:sp>
              <p:nvSpPr>
                <p:cNvPr id="268" name="Rectangle 267"/>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9" name="Rectangle 268"/>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0" name="Rectangle 269"/>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1" name="Rectangle 270"/>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2" name="Rectangle 271"/>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3" name="Rectangle 272"/>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4" name="Rectangle 273"/>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5" name="Rectangle 274"/>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6" name="Rectangle 275"/>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28" name="Group 227"/>
              <p:cNvGrpSpPr/>
              <p:nvPr/>
            </p:nvGrpSpPr>
            <p:grpSpPr>
              <a:xfrm>
                <a:off x="769275" y="2438400"/>
                <a:ext cx="1608603" cy="304800"/>
                <a:chOff x="762000" y="4038600"/>
                <a:chExt cx="1905000" cy="381000"/>
              </a:xfrm>
            </p:grpSpPr>
            <p:sp>
              <p:nvSpPr>
                <p:cNvPr id="259" name="Rectangle 258"/>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0" name="Rectangle 259"/>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1" name="Rectangle 260"/>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2" name="Rectangle 261"/>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3" name="Rectangle 262"/>
                <p:cNvSpPr/>
                <p:nvPr/>
              </p:nvSpPr>
              <p:spPr bwMode="auto">
                <a:xfrm>
                  <a:off x="15240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4" name="Rectangle 263"/>
                <p:cNvSpPr/>
                <p:nvPr/>
              </p:nvSpPr>
              <p:spPr bwMode="auto">
                <a:xfrm>
                  <a:off x="175054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5" name="Rectangle 264"/>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6" name="Rectangle 265"/>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7" name="Rectangle 266"/>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29" name="Group 228"/>
              <p:cNvGrpSpPr/>
              <p:nvPr/>
            </p:nvGrpSpPr>
            <p:grpSpPr>
              <a:xfrm>
                <a:off x="769275" y="2844114"/>
                <a:ext cx="1608603" cy="304800"/>
                <a:chOff x="762000" y="4038600"/>
                <a:chExt cx="1905000" cy="381000"/>
              </a:xfrm>
            </p:grpSpPr>
            <p:sp>
              <p:nvSpPr>
                <p:cNvPr id="250" name="Rectangle 249"/>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1" name="Rectangle 250"/>
                <p:cNvSpPr/>
                <p:nvPr/>
              </p:nvSpPr>
              <p:spPr bwMode="auto">
                <a:xfrm>
                  <a:off x="8382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2" name="Rectangle 251"/>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3" name="Rectangle 252"/>
                <p:cNvSpPr/>
                <p:nvPr/>
              </p:nvSpPr>
              <p:spPr bwMode="auto">
                <a:xfrm>
                  <a:off x="129745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4" name="Rectangle 253"/>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5" name="Rectangle 254"/>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6" name="Rectangle 255"/>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7" name="Rectangle 256"/>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58" name="Rectangle 257"/>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769275" y="3240354"/>
                <a:ext cx="1608603" cy="304800"/>
                <a:chOff x="762000" y="4038600"/>
                <a:chExt cx="1905000" cy="381000"/>
              </a:xfrm>
            </p:grpSpPr>
            <p:sp>
              <p:nvSpPr>
                <p:cNvPr id="241" name="Rectangle 240"/>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2" name="Rectangle 241"/>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3" name="Rectangle 242"/>
                <p:cNvSpPr/>
                <p:nvPr/>
              </p:nvSpPr>
              <p:spPr bwMode="auto">
                <a:xfrm>
                  <a:off x="106268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4" name="Rectangle 243"/>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5" name="Rectangle 244"/>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6" name="Rectangle 245"/>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7" name="Rectangle 246"/>
                <p:cNvSpPr/>
                <p:nvPr/>
              </p:nvSpPr>
              <p:spPr bwMode="auto">
                <a:xfrm>
                  <a:off x="1975021"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8" name="Rectangle 247"/>
                <p:cNvSpPr/>
                <p:nvPr/>
              </p:nvSpPr>
              <p:spPr bwMode="auto">
                <a:xfrm>
                  <a:off x="220979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9" name="Rectangle 248"/>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769275" y="3646068"/>
                <a:ext cx="1608603" cy="304800"/>
                <a:chOff x="762000" y="4038600"/>
                <a:chExt cx="1905000" cy="381000"/>
              </a:xfrm>
            </p:grpSpPr>
            <p:sp>
              <p:nvSpPr>
                <p:cNvPr id="232" name="Rectangle 231"/>
                <p:cNvSpPr/>
                <p:nvPr/>
              </p:nvSpPr>
              <p:spPr bwMode="auto">
                <a:xfrm>
                  <a:off x="762000" y="4038600"/>
                  <a:ext cx="1905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3" name="Rectangle 232"/>
                <p:cNvSpPr/>
                <p:nvPr/>
              </p:nvSpPr>
              <p:spPr bwMode="auto">
                <a:xfrm>
                  <a:off x="838200"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4" name="Rectangle 233"/>
                <p:cNvSpPr/>
                <p:nvPr/>
              </p:nvSpPr>
              <p:spPr bwMode="auto">
                <a:xfrm>
                  <a:off x="106268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5" name="Rectangle 234"/>
                <p:cNvSpPr/>
                <p:nvPr/>
              </p:nvSpPr>
              <p:spPr bwMode="auto">
                <a:xfrm>
                  <a:off x="1297459"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6" name="Rectangle 235"/>
                <p:cNvSpPr/>
                <p:nvPr/>
              </p:nvSpPr>
              <p:spPr bwMode="auto">
                <a:xfrm>
                  <a:off x="152400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7" name="Rectangle 236"/>
                <p:cNvSpPr/>
                <p:nvPr/>
              </p:nvSpPr>
              <p:spPr bwMode="auto">
                <a:xfrm>
                  <a:off x="17505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8" name="Rectangle 237"/>
                <p:cNvSpPr/>
                <p:nvPr/>
              </p:nvSpPr>
              <p:spPr bwMode="auto">
                <a:xfrm>
                  <a:off x="1975021"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9" name="Rectangle 238"/>
                <p:cNvSpPr/>
                <p:nvPr/>
              </p:nvSpPr>
              <p:spPr bwMode="auto">
                <a:xfrm>
                  <a:off x="2209799" y="4114800"/>
                  <a:ext cx="152400" cy="228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40" name="Rectangle 239"/>
                <p:cNvSpPr/>
                <p:nvPr/>
              </p:nvSpPr>
              <p:spPr bwMode="auto">
                <a:xfrm>
                  <a:off x="2436340" y="4114800"/>
                  <a:ext cx="152400" cy="228600"/>
                </a:xfrm>
                <a:prstGeom prst="rect">
                  <a:avLst/>
                </a:prstGeom>
                <a:solidFill>
                  <a:schemeClr val="bg1">
                    <a:lumMod val="75000"/>
                    <a:lumOff val="2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sp>
        <p:nvSpPr>
          <p:cNvPr id="304" name="TextBox 303"/>
          <p:cNvSpPr txBox="1"/>
          <p:nvPr/>
        </p:nvSpPr>
        <p:spPr>
          <a:xfrm>
            <a:off x="2621922" y="6352402"/>
            <a:ext cx="1244380"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Fault Domain 1</a:t>
            </a:r>
          </a:p>
        </p:txBody>
      </p:sp>
      <p:sp>
        <p:nvSpPr>
          <p:cNvPr id="305" name="TextBox 304"/>
          <p:cNvSpPr txBox="1"/>
          <p:nvPr/>
        </p:nvSpPr>
        <p:spPr>
          <a:xfrm>
            <a:off x="4951412" y="6352402"/>
            <a:ext cx="1244380"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Fault Domain 2</a:t>
            </a:r>
          </a:p>
        </p:txBody>
      </p:sp>
      <p:sp>
        <p:nvSpPr>
          <p:cNvPr id="306" name="TextBox 305"/>
          <p:cNvSpPr txBox="1"/>
          <p:nvPr/>
        </p:nvSpPr>
        <p:spPr>
          <a:xfrm>
            <a:off x="7241014" y="6352402"/>
            <a:ext cx="1244380"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Fault Domain 3</a:t>
            </a:r>
          </a:p>
        </p:txBody>
      </p:sp>
      <p:cxnSp>
        <p:nvCxnSpPr>
          <p:cNvPr id="308" name="Straight Connector 307"/>
          <p:cNvCxnSpPr/>
          <p:nvPr/>
        </p:nvCxnSpPr>
        <p:spPr>
          <a:xfrm>
            <a:off x="3275012" y="1558529"/>
            <a:ext cx="329381"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09" name="Straight Connector 308"/>
          <p:cNvCxnSpPr/>
          <p:nvPr/>
        </p:nvCxnSpPr>
        <p:spPr>
          <a:xfrm>
            <a:off x="6053954" y="1558528"/>
            <a:ext cx="733762" cy="1"/>
          </a:xfrm>
          <a:prstGeom prst="line">
            <a:avLst/>
          </a:prstGeom>
        </p:spPr>
        <p:style>
          <a:lnRef idx="3">
            <a:schemeClr val="accent3"/>
          </a:lnRef>
          <a:fillRef idx="0">
            <a:schemeClr val="accent3"/>
          </a:fillRef>
          <a:effectRef idx="2">
            <a:schemeClr val="accent3"/>
          </a:effectRef>
          <a:fontRef idx="minor">
            <a:schemeClr val="tx1"/>
          </a:fontRef>
        </p:style>
      </p:cxnSp>
      <p:sp>
        <p:nvSpPr>
          <p:cNvPr id="356" name="Trapezoid 355"/>
          <p:cNvSpPr/>
          <p:nvPr/>
        </p:nvSpPr>
        <p:spPr bwMode="auto">
          <a:xfrm>
            <a:off x="5185126" y="2667000"/>
            <a:ext cx="914400" cy="457200"/>
          </a:xfrm>
          <a:prstGeom prst="trapezoid">
            <a:avLst/>
          </a:prstGeom>
          <a:solidFill>
            <a:schemeClr val="accent3">
              <a:lumMod val="60000"/>
              <a:lumOff val="40000"/>
            </a:schemeClr>
          </a:solidFill>
          <a:ln>
            <a:solidFill>
              <a:schemeClr val="accent3"/>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100" dirty="0" smtClean="0">
                <a:solidFill>
                  <a:schemeClr val="bg1"/>
                </a:solidFill>
              </a:rPr>
              <a:t>Load</a:t>
            </a:r>
          </a:p>
          <a:p>
            <a:pPr algn="ctr" defTabSz="914099" fontAlgn="base">
              <a:spcBef>
                <a:spcPct val="0"/>
              </a:spcBef>
              <a:spcAft>
                <a:spcPct val="0"/>
              </a:spcAft>
            </a:pPr>
            <a:r>
              <a:rPr lang="en-US" sz="1100" dirty="0" smtClean="0">
                <a:solidFill>
                  <a:schemeClr val="bg1"/>
                </a:solidFill>
              </a:rPr>
              <a:t>Balancer</a:t>
            </a:r>
          </a:p>
        </p:txBody>
      </p:sp>
      <p:sp>
        <p:nvSpPr>
          <p:cNvPr id="358" name="Freeform 357"/>
          <p:cNvSpPr/>
          <p:nvPr/>
        </p:nvSpPr>
        <p:spPr>
          <a:xfrm>
            <a:off x="2043595" y="3122141"/>
            <a:ext cx="3283295" cy="1705232"/>
          </a:xfrm>
          <a:custGeom>
            <a:avLst/>
            <a:gdLst>
              <a:gd name="connsiteX0" fmla="*/ 2463113 w 2463113"/>
              <a:gd name="connsiteY0" fmla="*/ 0 h 1705232"/>
              <a:gd name="connsiteX1" fmla="*/ 2463113 w 2463113"/>
              <a:gd name="connsiteY1" fmla="*/ 271848 h 1705232"/>
              <a:gd name="connsiteX2" fmla="*/ 123567 w 2463113"/>
              <a:gd name="connsiteY2" fmla="*/ 271848 h 1705232"/>
              <a:gd name="connsiteX3" fmla="*/ 8238 w 2463113"/>
              <a:gd name="connsiteY3" fmla="*/ 271848 h 1705232"/>
              <a:gd name="connsiteX4" fmla="*/ 0 w 2463113"/>
              <a:gd name="connsiteY4" fmla="*/ 1705232 h 1705232"/>
              <a:gd name="connsiteX5" fmla="*/ 197708 w 2463113"/>
              <a:gd name="connsiteY5" fmla="*/ 1705232 h 170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113" h="1705232">
                <a:moveTo>
                  <a:pt x="2463113" y="0"/>
                </a:moveTo>
                <a:lnTo>
                  <a:pt x="2463113" y="271848"/>
                </a:lnTo>
                <a:lnTo>
                  <a:pt x="123567" y="271848"/>
                </a:lnTo>
                <a:lnTo>
                  <a:pt x="8238" y="271848"/>
                </a:lnTo>
                <a:lnTo>
                  <a:pt x="0" y="1705232"/>
                </a:lnTo>
                <a:lnTo>
                  <a:pt x="197708" y="1705232"/>
                </a:lnTo>
              </a:path>
            </a:pathLst>
          </a:custGeom>
          <a:ln>
            <a:solidFill>
              <a:schemeClr val="accent3"/>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60" name="Freeform 359"/>
          <p:cNvSpPr/>
          <p:nvPr/>
        </p:nvSpPr>
        <p:spPr>
          <a:xfrm>
            <a:off x="4503320" y="3130378"/>
            <a:ext cx="1207903" cy="733168"/>
          </a:xfrm>
          <a:custGeom>
            <a:avLst/>
            <a:gdLst>
              <a:gd name="connsiteX0" fmla="*/ 897925 w 906163"/>
              <a:gd name="connsiteY0" fmla="*/ 0 h 733168"/>
              <a:gd name="connsiteX1" fmla="*/ 906163 w 906163"/>
              <a:gd name="connsiteY1" fmla="*/ 395417 h 733168"/>
              <a:gd name="connsiteX2" fmla="*/ 0 w 906163"/>
              <a:gd name="connsiteY2" fmla="*/ 395417 h 733168"/>
              <a:gd name="connsiteX3" fmla="*/ 0 w 906163"/>
              <a:gd name="connsiteY3" fmla="*/ 716692 h 733168"/>
              <a:gd name="connsiteX4" fmla="*/ 107092 w 906163"/>
              <a:gd name="connsiteY4" fmla="*/ 716692 h 733168"/>
              <a:gd name="connsiteX5" fmla="*/ 115330 w 906163"/>
              <a:gd name="connsiteY5" fmla="*/ 733168 h 73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163" h="733168">
                <a:moveTo>
                  <a:pt x="897925" y="0"/>
                </a:moveTo>
                <a:lnTo>
                  <a:pt x="906163" y="395417"/>
                </a:lnTo>
                <a:lnTo>
                  <a:pt x="0" y="395417"/>
                </a:lnTo>
                <a:lnTo>
                  <a:pt x="0" y="716692"/>
                </a:lnTo>
                <a:lnTo>
                  <a:pt x="107092" y="716692"/>
                </a:lnTo>
                <a:lnTo>
                  <a:pt x="115330" y="733168"/>
                </a:lnTo>
              </a:path>
            </a:pathLst>
          </a:custGeom>
          <a:ln>
            <a:solidFill>
              <a:schemeClr val="accent3"/>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367" name="Straight Connector 366"/>
          <p:cNvCxnSpPr/>
          <p:nvPr/>
        </p:nvCxnSpPr>
        <p:spPr>
          <a:xfrm>
            <a:off x="5694750" y="2290357"/>
            <a:ext cx="0" cy="365760"/>
          </a:xfrm>
          <a:prstGeom prst="line">
            <a:avLst/>
          </a:prstGeom>
          <a:ln>
            <a:solidFill>
              <a:schemeClr val="accent3"/>
            </a:solidFill>
          </a:ln>
        </p:spPr>
        <p:style>
          <a:lnRef idx="3">
            <a:schemeClr val="accent6"/>
          </a:lnRef>
          <a:fillRef idx="0">
            <a:schemeClr val="accent6"/>
          </a:fillRef>
          <a:effectRef idx="2">
            <a:schemeClr val="accent6"/>
          </a:effectRef>
          <a:fontRef idx="minor">
            <a:schemeClr val="tx1"/>
          </a:fontRef>
        </p:style>
      </p:cxnSp>
      <p:sp>
        <p:nvSpPr>
          <p:cNvPr id="371" name="TextBox 370"/>
          <p:cNvSpPr txBox="1"/>
          <p:nvPr/>
        </p:nvSpPr>
        <p:spPr>
          <a:xfrm>
            <a:off x="4311948" y="3146854"/>
            <a:ext cx="721351" cy="215444"/>
          </a:xfrm>
          <a:prstGeom prst="rect">
            <a:avLst/>
          </a:prstGeom>
          <a:noFill/>
        </p:spPr>
        <p:txBody>
          <a:bodyPr wrap="none" lIns="0" tIns="0" rIns="0" bIns="0" rtlCol="0">
            <a:spAutoFit/>
          </a:bodyPr>
          <a:lstStyle/>
          <a:p>
            <a:r>
              <a:rPr lang="en-US" sz="1400" dirty="0" smtClean="0">
                <a:gradFill>
                  <a:gsLst>
                    <a:gs pos="0">
                      <a:schemeClr val="tx1"/>
                    </a:gs>
                    <a:gs pos="100000">
                      <a:schemeClr val="tx1"/>
                    </a:gs>
                  </a:gsLst>
                  <a:lin ang="5400000" scaled="0"/>
                </a:gradFill>
              </a:rPr>
              <a:t>10.100.0.36</a:t>
            </a:r>
          </a:p>
        </p:txBody>
      </p:sp>
      <p:sp>
        <p:nvSpPr>
          <p:cNvPr id="372" name="TextBox 371"/>
          <p:cNvSpPr txBox="1"/>
          <p:nvPr/>
        </p:nvSpPr>
        <p:spPr>
          <a:xfrm>
            <a:off x="3281694" y="3442156"/>
            <a:ext cx="798295" cy="215444"/>
          </a:xfrm>
          <a:prstGeom prst="rect">
            <a:avLst/>
          </a:prstGeom>
          <a:noFill/>
        </p:spPr>
        <p:txBody>
          <a:bodyPr wrap="none" lIns="0" tIns="0" rIns="0" bIns="0" rtlCol="0">
            <a:spAutoFit/>
          </a:bodyPr>
          <a:lstStyle/>
          <a:p>
            <a:r>
              <a:rPr lang="en-US" sz="1400" dirty="0" smtClean="0">
                <a:gradFill>
                  <a:gsLst>
                    <a:gs pos="0">
                      <a:schemeClr val="tx1"/>
                    </a:gs>
                    <a:gs pos="100000">
                      <a:schemeClr val="tx1"/>
                    </a:gs>
                  </a:gsLst>
                  <a:lin ang="5400000" scaled="0"/>
                </a:gradFill>
              </a:rPr>
              <a:t>10.100.0.122</a:t>
            </a:r>
          </a:p>
        </p:txBody>
      </p:sp>
      <p:grpSp>
        <p:nvGrpSpPr>
          <p:cNvPr id="374" name="Group 373"/>
          <p:cNvGrpSpPr/>
          <p:nvPr/>
        </p:nvGrpSpPr>
        <p:grpSpPr>
          <a:xfrm>
            <a:off x="5996723" y="3137356"/>
            <a:ext cx="900436" cy="1030990"/>
            <a:chOff x="4399005" y="3137356"/>
            <a:chExt cx="675503" cy="1030990"/>
          </a:xfrm>
        </p:grpSpPr>
        <p:sp>
          <p:nvSpPr>
            <p:cNvPr id="361" name="Freeform 360"/>
            <p:cNvSpPr/>
            <p:nvPr/>
          </p:nvSpPr>
          <p:spPr>
            <a:xfrm>
              <a:off x="4399005" y="3146854"/>
              <a:ext cx="675503" cy="1021492"/>
            </a:xfrm>
            <a:custGeom>
              <a:avLst/>
              <a:gdLst>
                <a:gd name="connsiteX0" fmla="*/ 0 w 675503"/>
                <a:gd name="connsiteY0" fmla="*/ 0 h 1021492"/>
                <a:gd name="connsiteX1" fmla="*/ 0 w 675503"/>
                <a:gd name="connsiteY1" fmla="*/ 0 h 1021492"/>
                <a:gd name="connsiteX2" fmla="*/ 8238 w 675503"/>
                <a:gd name="connsiteY2" fmla="*/ 255373 h 1021492"/>
                <a:gd name="connsiteX3" fmla="*/ 543698 w 675503"/>
                <a:gd name="connsiteY3" fmla="*/ 255373 h 1021492"/>
                <a:gd name="connsiteX4" fmla="*/ 543698 w 675503"/>
                <a:gd name="connsiteY4" fmla="*/ 1021492 h 1021492"/>
                <a:gd name="connsiteX5" fmla="*/ 675503 w 675503"/>
                <a:gd name="connsiteY5" fmla="*/ 1021492 h 102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503" h="1021492">
                  <a:moveTo>
                    <a:pt x="0" y="0"/>
                  </a:moveTo>
                  <a:lnTo>
                    <a:pt x="0" y="0"/>
                  </a:lnTo>
                  <a:cubicBezTo>
                    <a:pt x="2837" y="85121"/>
                    <a:pt x="8238" y="170204"/>
                    <a:pt x="8238" y="255373"/>
                  </a:cubicBezTo>
                  <a:lnTo>
                    <a:pt x="543698" y="255373"/>
                  </a:lnTo>
                  <a:lnTo>
                    <a:pt x="543698" y="1021492"/>
                  </a:lnTo>
                  <a:lnTo>
                    <a:pt x="675503" y="1021492"/>
                  </a:lnTo>
                </a:path>
              </a:pathLst>
            </a:custGeom>
            <a:ln>
              <a:solidFill>
                <a:schemeClr val="accent3"/>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73" name="TextBox 372"/>
            <p:cNvSpPr txBox="1"/>
            <p:nvPr/>
          </p:nvSpPr>
          <p:spPr>
            <a:xfrm>
              <a:off x="4466448" y="3137356"/>
              <a:ext cx="598877" cy="215444"/>
            </a:xfrm>
            <a:prstGeom prst="rect">
              <a:avLst/>
            </a:prstGeom>
            <a:noFill/>
            <a:ln>
              <a:noFill/>
            </a:ln>
          </p:spPr>
          <p:txBody>
            <a:bodyPr wrap="none" lIns="0" tIns="0" rIns="0" bIns="0" rtlCol="0">
              <a:spAutoFit/>
            </a:bodyPr>
            <a:lstStyle/>
            <a:p>
              <a:r>
                <a:rPr lang="en-US" sz="1400" dirty="0" smtClean="0">
                  <a:gradFill>
                    <a:gsLst>
                      <a:gs pos="0">
                        <a:schemeClr val="tx1"/>
                      </a:gs>
                      <a:gs pos="100000">
                        <a:schemeClr val="tx1"/>
                      </a:gs>
                    </a:gsLst>
                    <a:lin ang="5400000" scaled="0"/>
                  </a:gradFill>
                </a:rPr>
                <a:t>10.100.0.185</a:t>
              </a:r>
            </a:p>
          </p:txBody>
        </p:sp>
      </p:grpSp>
      <p:grpSp>
        <p:nvGrpSpPr>
          <p:cNvPr id="6" name="Group 5"/>
          <p:cNvGrpSpPr/>
          <p:nvPr/>
        </p:nvGrpSpPr>
        <p:grpSpPr>
          <a:xfrm>
            <a:off x="5633323" y="3697731"/>
            <a:ext cx="937508" cy="215444"/>
            <a:chOff x="4126382" y="3697731"/>
            <a:chExt cx="703314" cy="215444"/>
          </a:xfrm>
        </p:grpSpPr>
        <p:grpSp>
          <p:nvGrpSpPr>
            <p:cNvPr id="323" name="Group 322"/>
            <p:cNvGrpSpPr/>
            <p:nvPr/>
          </p:nvGrpSpPr>
          <p:grpSpPr>
            <a:xfrm>
              <a:off x="4154220" y="3727721"/>
              <a:ext cx="647469" cy="155461"/>
              <a:chOff x="2942033" y="3125730"/>
              <a:chExt cx="647469" cy="155461"/>
            </a:xfrm>
          </p:grpSpPr>
          <p:sp>
            <p:nvSpPr>
              <p:cNvPr id="314" name="Rectangle 313"/>
              <p:cNvSpPr/>
              <p:nvPr/>
            </p:nvSpPr>
            <p:spPr bwMode="auto">
              <a:xfrm>
                <a:off x="2942033" y="312573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5" name="Rectangle 314"/>
              <p:cNvSpPr/>
              <p:nvPr/>
            </p:nvSpPr>
            <p:spPr bwMode="auto">
              <a:xfrm>
                <a:off x="3115434" y="312573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Rectangle 315"/>
              <p:cNvSpPr/>
              <p:nvPr/>
            </p:nvSpPr>
            <p:spPr bwMode="auto">
              <a:xfrm>
                <a:off x="3296788" y="312573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7" name="Rectangle 316"/>
              <p:cNvSpPr/>
              <p:nvPr/>
            </p:nvSpPr>
            <p:spPr bwMode="auto">
              <a:xfrm>
                <a:off x="3471780" y="312573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5" name="Rectangle 4"/>
            <p:cNvSpPr/>
            <p:nvPr/>
          </p:nvSpPr>
          <p:spPr bwMode="auto">
            <a:xfrm>
              <a:off x="4126382" y="3697731"/>
              <a:ext cx="703314" cy="215444"/>
            </a:xfrm>
            <a:prstGeom prst="rect">
              <a:avLst/>
            </a:prstGeom>
            <a:noFill/>
            <a:ln w="15875">
              <a:solidFill>
                <a:schemeClr val="accent5"/>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 name="Group 6"/>
          <p:cNvGrpSpPr/>
          <p:nvPr/>
        </p:nvGrpSpPr>
        <p:grpSpPr>
          <a:xfrm>
            <a:off x="7886408" y="4049636"/>
            <a:ext cx="937508" cy="215444"/>
            <a:chOff x="5816636" y="4049636"/>
            <a:chExt cx="703314" cy="215444"/>
          </a:xfrm>
        </p:grpSpPr>
        <p:grpSp>
          <p:nvGrpSpPr>
            <p:cNvPr id="324" name="Group 323"/>
            <p:cNvGrpSpPr/>
            <p:nvPr/>
          </p:nvGrpSpPr>
          <p:grpSpPr>
            <a:xfrm>
              <a:off x="5839960" y="4072607"/>
              <a:ext cx="647469" cy="155461"/>
              <a:chOff x="4007701" y="3125730"/>
              <a:chExt cx="647469" cy="155461"/>
            </a:xfrm>
          </p:grpSpPr>
          <p:sp>
            <p:nvSpPr>
              <p:cNvPr id="318" name="Rectangle 317"/>
              <p:cNvSpPr/>
              <p:nvPr/>
            </p:nvSpPr>
            <p:spPr bwMode="auto">
              <a:xfrm>
                <a:off x="4007701" y="312573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9" name="Rectangle 318"/>
              <p:cNvSpPr/>
              <p:nvPr/>
            </p:nvSpPr>
            <p:spPr bwMode="auto">
              <a:xfrm>
                <a:off x="4181102" y="312573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20" name="Rectangle 319"/>
              <p:cNvSpPr/>
              <p:nvPr/>
            </p:nvSpPr>
            <p:spPr bwMode="auto">
              <a:xfrm>
                <a:off x="4362456" y="312573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21" name="Rectangle 320"/>
              <p:cNvSpPr/>
              <p:nvPr/>
            </p:nvSpPr>
            <p:spPr bwMode="auto">
              <a:xfrm>
                <a:off x="4537448" y="312573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31" name="Rectangle 330"/>
            <p:cNvSpPr/>
            <p:nvPr/>
          </p:nvSpPr>
          <p:spPr bwMode="auto">
            <a:xfrm>
              <a:off x="5816636" y="4049636"/>
              <a:ext cx="703314" cy="215444"/>
            </a:xfrm>
            <a:prstGeom prst="rect">
              <a:avLst/>
            </a:prstGeom>
            <a:noFill/>
            <a:ln w="15875">
              <a:solidFill>
                <a:schemeClr val="accent5"/>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 name="Group 7"/>
          <p:cNvGrpSpPr/>
          <p:nvPr/>
        </p:nvGrpSpPr>
        <p:grpSpPr>
          <a:xfrm>
            <a:off x="2346035" y="4731280"/>
            <a:ext cx="937508" cy="215444"/>
            <a:chOff x="1660274" y="4731280"/>
            <a:chExt cx="703314" cy="215444"/>
          </a:xfrm>
        </p:grpSpPr>
        <p:grpSp>
          <p:nvGrpSpPr>
            <p:cNvPr id="322" name="Group 321"/>
            <p:cNvGrpSpPr/>
            <p:nvPr/>
          </p:nvGrpSpPr>
          <p:grpSpPr>
            <a:xfrm>
              <a:off x="1680283" y="4754327"/>
              <a:ext cx="647469" cy="155461"/>
              <a:chOff x="1846032" y="3048000"/>
              <a:chExt cx="647469" cy="155461"/>
            </a:xfrm>
          </p:grpSpPr>
          <p:sp>
            <p:nvSpPr>
              <p:cNvPr id="310" name="Rectangle 309"/>
              <p:cNvSpPr/>
              <p:nvPr/>
            </p:nvSpPr>
            <p:spPr bwMode="auto">
              <a:xfrm>
                <a:off x="1846032" y="3048000"/>
                <a:ext cx="117722" cy="155461"/>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1" name="Rectangle 310"/>
              <p:cNvSpPr/>
              <p:nvPr/>
            </p:nvSpPr>
            <p:spPr bwMode="auto">
              <a:xfrm>
                <a:off x="2019433" y="304800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2" name="Rectangle 311"/>
              <p:cNvSpPr/>
              <p:nvPr/>
            </p:nvSpPr>
            <p:spPr bwMode="auto">
              <a:xfrm>
                <a:off x="2200787" y="304800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3" name="Rectangle 312"/>
              <p:cNvSpPr/>
              <p:nvPr/>
            </p:nvSpPr>
            <p:spPr bwMode="auto">
              <a:xfrm>
                <a:off x="2375779" y="3048000"/>
                <a:ext cx="117722" cy="155461"/>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32" name="Rectangle 331"/>
            <p:cNvSpPr/>
            <p:nvPr/>
          </p:nvSpPr>
          <p:spPr bwMode="auto">
            <a:xfrm>
              <a:off x="1660274" y="4731280"/>
              <a:ext cx="703314" cy="215444"/>
            </a:xfrm>
            <a:prstGeom prst="rect">
              <a:avLst/>
            </a:prstGeom>
            <a:noFill/>
            <a:ln w="15875">
              <a:solidFill>
                <a:schemeClr val="accent5"/>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0" name="Group 9"/>
          <p:cNvGrpSpPr/>
          <p:nvPr/>
        </p:nvGrpSpPr>
        <p:grpSpPr>
          <a:xfrm>
            <a:off x="5160544" y="3700502"/>
            <a:ext cx="468421" cy="215444"/>
            <a:chOff x="3771705" y="3700502"/>
            <a:chExt cx="351407" cy="215444"/>
          </a:xfrm>
        </p:grpSpPr>
        <p:grpSp>
          <p:nvGrpSpPr>
            <p:cNvPr id="328" name="Group 327"/>
            <p:cNvGrpSpPr/>
            <p:nvPr/>
          </p:nvGrpSpPr>
          <p:grpSpPr>
            <a:xfrm>
              <a:off x="3797582" y="3732408"/>
              <a:ext cx="292714" cy="155461"/>
              <a:chOff x="2512578" y="3048000"/>
              <a:chExt cx="292714" cy="155461"/>
            </a:xfrm>
          </p:grpSpPr>
          <p:sp>
            <p:nvSpPr>
              <p:cNvPr id="329" name="Rectangle 328"/>
              <p:cNvSpPr/>
              <p:nvPr/>
            </p:nvSpPr>
            <p:spPr bwMode="auto">
              <a:xfrm>
                <a:off x="2512578" y="3048000"/>
                <a:ext cx="117722" cy="1554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30" name="Rectangle 329"/>
              <p:cNvSpPr/>
              <p:nvPr/>
            </p:nvSpPr>
            <p:spPr bwMode="auto">
              <a:xfrm>
                <a:off x="2687570" y="3048000"/>
                <a:ext cx="117722" cy="1554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33" name="Rectangle 332"/>
            <p:cNvSpPr/>
            <p:nvPr/>
          </p:nvSpPr>
          <p:spPr bwMode="auto">
            <a:xfrm>
              <a:off x="3771705" y="3700502"/>
              <a:ext cx="351407" cy="215444"/>
            </a:xfrm>
            <a:prstGeom prst="rect">
              <a:avLst/>
            </a:prstGeom>
            <a:noFill/>
            <a:ln w="15875">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 name="Group 10"/>
          <p:cNvGrpSpPr/>
          <p:nvPr/>
        </p:nvGrpSpPr>
        <p:grpSpPr>
          <a:xfrm>
            <a:off x="3302672" y="4734052"/>
            <a:ext cx="468421" cy="215444"/>
            <a:chOff x="2377938" y="4734052"/>
            <a:chExt cx="351407" cy="215444"/>
          </a:xfrm>
        </p:grpSpPr>
        <p:grpSp>
          <p:nvGrpSpPr>
            <p:cNvPr id="327" name="Group 326"/>
            <p:cNvGrpSpPr/>
            <p:nvPr/>
          </p:nvGrpSpPr>
          <p:grpSpPr>
            <a:xfrm>
              <a:off x="2390085" y="4759014"/>
              <a:ext cx="292714" cy="155461"/>
              <a:chOff x="2512578" y="3048000"/>
              <a:chExt cx="292714" cy="155461"/>
            </a:xfrm>
          </p:grpSpPr>
          <p:sp>
            <p:nvSpPr>
              <p:cNvPr id="325" name="Rectangle 324"/>
              <p:cNvSpPr/>
              <p:nvPr/>
            </p:nvSpPr>
            <p:spPr bwMode="auto">
              <a:xfrm>
                <a:off x="2512578" y="3048000"/>
                <a:ext cx="117722" cy="1554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26" name="Rectangle 325"/>
              <p:cNvSpPr/>
              <p:nvPr/>
            </p:nvSpPr>
            <p:spPr bwMode="auto">
              <a:xfrm>
                <a:off x="2687570" y="3048000"/>
                <a:ext cx="117722" cy="1554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35" name="Rectangle 334"/>
            <p:cNvSpPr/>
            <p:nvPr/>
          </p:nvSpPr>
          <p:spPr bwMode="auto">
            <a:xfrm>
              <a:off x="2377938" y="4734052"/>
              <a:ext cx="351407" cy="215444"/>
            </a:xfrm>
            <a:prstGeom prst="rect">
              <a:avLst/>
            </a:prstGeom>
            <a:noFill/>
            <a:ln w="15875">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 name="Rectangle 2"/>
          <p:cNvSpPr/>
          <p:nvPr/>
        </p:nvSpPr>
        <p:spPr>
          <a:xfrm>
            <a:off x="861959" y="1361440"/>
            <a:ext cx="2044534" cy="369332"/>
          </a:xfrm>
          <a:prstGeom prst="rect">
            <a:avLst/>
          </a:prstGeom>
        </p:spPr>
        <p:txBody>
          <a:bodyPr wrap="none">
            <a:spAutoFit/>
          </a:bodyPr>
          <a:lstStyle/>
          <a:p>
            <a:r>
              <a:rPr lang="en-US" dirty="0" smtClean="0">
                <a:gradFill>
                  <a:gsLst>
                    <a:gs pos="0">
                      <a:srgbClr val="FFFFFF"/>
                    </a:gs>
                    <a:gs pos="86000">
                      <a:srgbClr val="FFFFFF"/>
                    </a:gs>
                  </a:gsLst>
                  <a:lin ang="5400000" scaled="0"/>
                </a:gradFill>
                <a:hlinkClick r:id="rId3"/>
              </a:rPr>
              <a:t>www.mycloudapp.net</a:t>
            </a:r>
            <a:r>
              <a:rPr lang="en-US" dirty="0" smtClean="0">
                <a:gradFill>
                  <a:gsLst>
                    <a:gs pos="0">
                      <a:srgbClr val="FFFFFF"/>
                    </a:gs>
                    <a:gs pos="86000">
                      <a:srgbClr val="FFFFFF"/>
                    </a:gs>
                  </a:gsLst>
                  <a:lin ang="5400000" scaled="0"/>
                </a:gradFill>
              </a:rPr>
              <a:t>  </a:t>
            </a:r>
            <a:endParaRPr lang="en-US" dirty="0"/>
          </a:p>
        </p:txBody>
      </p:sp>
      <p:sp>
        <p:nvSpPr>
          <p:cNvPr id="307" name="Rectangle 306"/>
          <p:cNvSpPr/>
          <p:nvPr/>
        </p:nvSpPr>
        <p:spPr>
          <a:xfrm>
            <a:off x="5785769" y="2209802"/>
            <a:ext cx="2044534" cy="369332"/>
          </a:xfrm>
          <a:prstGeom prst="rect">
            <a:avLst/>
          </a:prstGeom>
        </p:spPr>
        <p:txBody>
          <a:bodyPr wrap="none">
            <a:spAutoFit/>
          </a:bodyPr>
          <a:lstStyle/>
          <a:p>
            <a:r>
              <a:rPr lang="en-US" dirty="0" smtClean="0">
                <a:gradFill>
                  <a:gsLst>
                    <a:gs pos="0">
                      <a:srgbClr val="FFFFFF"/>
                    </a:gs>
                    <a:gs pos="86000">
                      <a:srgbClr val="FFFFFF"/>
                    </a:gs>
                  </a:gsLst>
                  <a:lin ang="5400000" scaled="0"/>
                </a:gradFill>
                <a:hlinkClick r:id="rId3"/>
              </a:rPr>
              <a:t>www.mycloudapp.net</a:t>
            </a:r>
            <a:r>
              <a:rPr lang="en-US" dirty="0" smtClean="0">
                <a:gradFill>
                  <a:gsLst>
                    <a:gs pos="0">
                      <a:srgbClr val="FFFFFF"/>
                    </a:gs>
                    <a:gs pos="86000">
                      <a:srgbClr val="FFFFFF"/>
                    </a:gs>
                  </a:gsLst>
                  <a:lin ang="5400000" scaled="0"/>
                </a:gradFill>
              </a:rPr>
              <a:t>  </a:t>
            </a:r>
            <a:endParaRPr lang="en-US" dirty="0"/>
          </a:p>
        </p:txBody>
      </p:sp>
    </p:spTree>
    <p:custDataLst>
      <p:tags r:id="rId1"/>
    </p:custDataLst>
    <p:extLst>
      <p:ext uri="{BB962C8B-B14F-4D97-AF65-F5344CB8AC3E}">
        <p14:creationId xmlns:p14="http://schemas.microsoft.com/office/powerpoint/2010/main" val="4066290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60"/>
                                        </p:tgtEl>
                                        <p:attrNameLst>
                                          <p:attrName>style.visibility</p:attrName>
                                        </p:attrNameLst>
                                      </p:cBhvr>
                                      <p:to>
                                        <p:strVal val="visible"/>
                                      </p:to>
                                    </p:set>
                                    <p:animEffect transition="in" filter="wipe(up)">
                                      <p:cBhvr>
                                        <p:cTn id="26" dur="500"/>
                                        <p:tgtEl>
                                          <p:spTgt spid="360"/>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58"/>
                                        </p:tgtEl>
                                        <p:attrNameLst>
                                          <p:attrName>style.visibility</p:attrName>
                                        </p:attrNameLst>
                                      </p:cBhvr>
                                      <p:to>
                                        <p:strVal val="visible"/>
                                      </p:to>
                                    </p:set>
                                    <p:animEffect transition="in" filter="wipe(up)">
                                      <p:cBhvr>
                                        <p:cTn id="29" dur="500"/>
                                        <p:tgtEl>
                                          <p:spTgt spid="358"/>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72"/>
                                        </p:tgtEl>
                                        <p:attrNameLst>
                                          <p:attrName>style.visibility</p:attrName>
                                        </p:attrNameLst>
                                      </p:cBhvr>
                                      <p:to>
                                        <p:strVal val="visible"/>
                                      </p:to>
                                    </p:set>
                                    <p:animEffect transition="in" filter="wipe(up)">
                                      <p:cBhvr>
                                        <p:cTn id="32" dur="500"/>
                                        <p:tgtEl>
                                          <p:spTgt spid="37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71"/>
                                        </p:tgtEl>
                                        <p:attrNameLst>
                                          <p:attrName>style.visibility</p:attrName>
                                        </p:attrNameLst>
                                      </p:cBhvr>
                                      <p:to>
                                        <p:strVal val="visible"/>
                                      </p:to>
                                    </p:set>
                                    <p:animEffect transition="in" filter="wipe(up)">
                                      <p:cBhvr>
                                        <p:cTn id="35" dur="500"/>
                                        <p:tgtEl>
                                          <p:spTgt spid="371"/>
                                        </p:tgtEl>
                                      </p:cBhvr>
                                    </p:animEffect>
                                  </p:childTnLst>
                                </p:cTn>
                              </p:par>
                              <p:par>
                                <p:cTn id="36" presetID="22" presetClass="entr" presetSubtype="1" fill="hold" nodeType="withEffect">
                                  <p:stCondLst>
                                    <p:cond delay="0"/>
                                  </p:stCondLst>
                                  <p:childTnLst>
                                    <p:set>
                                      <p:cBhvr>
                                        <p:cTn id="37" dur="1" fill="hold">
                                          <p:stCondLst>
                                            <p:cond delay="0"/>
                                          </p:stCondLst>
                                        </p:cTn>
                                        <p:tgtEl>
                                          <p:spTgt spid="367"/>
                                        </p:tgtEl>
                                        <p:attrNameLst>
                                          <p:attrName>style.visibility</p:attrName>
                                        </p:attrNameLst>
                                      </p:cBhvr>
                                      <p:to>
                                        <p:strVal val="visible"/>
                                      </p:to>
                                    </p:set>
                                    <p:animEffect transition="in" filter="wipe(up)">
                                      <p:cBhvr>
                                        <p:cTn id="38" dur="500"/>
                                        <p:tgtEl>
                                          <p:spTgt spid="367"/>
                                        </p:tgtEl>
                                      </p:cBhvr>
                                    </p:animEffect>
                                  </p:childTnLst>
                                </p:cTn>
                              </p:par>
                              <p:par>
                                <p:cTn id="39" presetID="22" presetClass="entr" presetSubtype="1" fill="hold" nodeType="withEffect">
                                  <p:stCondLst>
                                    <p:cond delay="0"/>
                                  </p:stCondLst>
                                  <p:childTnLst>
                                    <p:set>
                                      <p:cBhvr>
                                        <p:cTn id="40" dur="1" fill="hold">
                                          <p:stCondLst>
                                            <p:cond delay="0"/>
                                          </p:stCondLst>
                                        </p:cTn>
                                        <p:tgtEl>
                                          <p:spTgt spid="374"/>
                                        </p:tgtEl>
                                        <p:attrNameLst>
                                          <p:attrName>style.visibility</p:attrName>
                                        </p:attrNameLst>
                                      </p:cBhvr>
                                      <p:to>
                                        <p:strVal val="visible"/>
                                      </p:to>
                                    </p:set>
                                    <p:animEffect transition="in" filter="wipe(up)">
                                      <p:cBhvr>
                                        <p:cTn id="41"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animBg="1"/>
      <p:bldP spid="360" grpId="0" animBg="1"/>
      <p:bldP spid="371" grpId="0"/>
      <p:bldP spid="3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Provisioning a Role Instance</a:t>
            </a:r>
            <a:endParaRPr lang="en-US" dirty="0"/>
          </a:p>
        </p:txBody>
      </p:sp>
      <p:sp>
        <p:nvSpPr>
          <p:cNvPr id="3" name="Content Placeholder 2"/>
          <p:cNvSpPr>
            <a:spLocks noGrp="1"/>
          </p:cNvSpPr>
          <p:nvPr>
            <p:ph idx="1"/>
          </p:nvPr>
        </p:nvSpPr>
        <p:spPr>
          <a:xfrm>
            <a:off x="736599" y="1154366"/>
            <a:ext cx="10158413" cy="5022914"/>
          </a:xfrm>
        </p:spPr>
        <p:txBody>
          <a:bodyPr/>
          <a:lstStyle/>
          <a:p>
            <a:r>
              <a:rPr lang="en-US" sz="2800" dirty="0" smtClean="0"/>
              <a:t>FC pushes role files and configuration information to target node host agent</a:t>
            </a:r>
          </a:p>
          <a:p>
            <a:r>
              <a:rPr lang="en-US" sz="2800" dirty="0" smtClean="0"/>
              <a:t>Host agent creates three VHDs:</a:t>
            </a:r>
          </a:p>
          <a:p>
            <a:pPr lvl="1"/>
            <a:r>
              <a:rPr lang="en-US" sz="2400" dirty="0" smtClean="0"/>
              <a:t>Differencing VHD for OS image (D:\)</a:t>
            </a:r>
          </a:p>
          <a:p>
            <a:pPr lvl="2"/>
            <a:r>
              <a:rPr lang="en-US" sz="2000" dirty="0" smtClean="0"/>
              <a:t>Host agent injects FC guest agent into VHD for Web/Worker roles</a:t>
            </a:r>
          </a:p>
          <a:p>
            <a:pPr lvl="1"/>
            <a:r>
              <a:rPr lang="en-US" sz="2400" dirty="0" smtClean="0"/>
              <a:t>Resource VHD for temporary files (C:\)</a:t>
            </a:r>
          </a:p>
          <a:p>
            <a:pPr lvl="1"/>
            <a:r>
              <a:rPr lang="en-US" sz="2400" dirty="0" smtClean="0"/>
              <a:t>Role VHD for role files (first available drive letter e.g. E:\, F:\)</a:t>
            </a:r>
          </a:p>
          <a:p>
            <a:r>
              <a:rPr lang="en-US" sz="2800" dirty="0" smtClean="0"/>
              <a:t>Host agent creates VM, attaches VHDs, and starts VM</a:t>
            </a:r>
          </a:p>
          <a:p>
            <a:r>
              <a:rPr lang="en-US" sz="2800" dirty="0" smtClean="0"/>
              <a:t>Guest agent starts role host, which calls role entry point</a:t>
            </a:r>
          </a:p>
          <a:p>
            <a:pPr lvl="1"/>
            <a:r>
              <a:rPr lang="en-US" sz="2400" dirty="0" smtClean="0"/>
              <a:t>Starts health heartbeat to and gets commands from host agent</a:t>
            </a:r>
          </a:p>
          <a:p>
            <a:r>
              <a:rPr lang="en-US" sz="2800" dirty="0" smtClean="0"/>
              <a:t>Load balancer only routes to external endpoint when it responds to simple HTTP GET (LB probe)</a:t>
            </a:r>
            <a:endParaRPr lang="en-US" sz="2800" dirty="0"/>
          </a:p>
        </p:txBody>
      </p:sp>
    </p:spTree>
    <p:extLst>
      <p:ext uri="{BB962C8B-B14F-4D97-AF65-F5344CB8AC3E}">
        <p14:creationId xmlns:p14="http://schemas.microsoft.com/office/powerpoint/2010/main" val="2482966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9" y="228600"/>
            <a:ext cx="11149013" cy="609398"/>
          </a:xfrm>
        </p:spPr>
        <p:txBody>
          <a:bodyPr/>
          <a:lstStyle/>
          <a:p>
            <a:r>
              <a:rPr lang="en-US" dirty="0" smtClean="0"/>
              <a:t>Inside a Role VM</a:t>
            </a:r>
            <a:endParaRPr lang="en-US" dirty="0"/>
          </a:p>
        </p:txBody>
      </p:sp>
      <p:grpSp>
        <p:nvGrpSpPr>
          <p:cNvPr id="7" name="Group 6"/>
          <p:cNvGrpSpPr/>
          <p:nvPr/>
        </p:nvGrpSpPr>
        <p:grpSpPr>
          <a:xfrm>
            <a:off x="781748" y="1143000"/>
            <a:ext cx="5204850" cy="3339690"/>
            <a:chOff x="959538" y="1447800"/>
            <a:chExt cx="5202195" cy="333969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538" y="1447800"/>
              <a:ext cx="4852987" cy="3339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80013" y="3429000"/>
              <a:ext cx="2481720" cy="369332"/>
            </a:xfrm>
            <a:prstGeom prst="rect">
              <a:avLst/>
            </a:prstGeom>
            <a:noFill/>
          </p:spPr>
          <p:txBody>
            <a:bodyPr wrap="none" lIns="0" tIns="0" rIns="0" bIns="0" rtlCol="0">
              <a:spAutoFit/>
            </a:bodyPr>
            <a:lstStyle/>
            <a:p>
              <a:r>
                <a:rPr lang="en-US" sz="2400" b="1" dirty="0" smtClean="0">
                  <a:solidFill>
                    <a:schemeClr val="accent3"/>
                  </a:solidFill>
                </a:rPr>
                <a:t>Resource Volume</a:t>
              </a:r>
            </a:p>
          </p:txBody>
        </p:sp>
        <p:sp>
          <p:nvSpPr>
            <p:cNvPr id="5" name="TextBox 4"/>
            <p:cNvSpPr txBox="1"/>
            <p:nvPr/>
          </p:nvSpPr>
          <p:spPr>
            <a:xfrm>
              <a:off x="4411202" y="2895600"/>
              <a:ext cx="1586997" cy="369332"/>
            </a:xfrm>
            <a:prstGeom prst="rect">
              <a:avLst/>
            </a:prstGeom>
            <a:noFill/>
          </p:spPr>
          <p:txBody>
            <a:bodyPr wrap="none" lIns="0" tIns="0" rIns="0" bIns="0" rtlCol="0">
              <a:spAutoFit/>
            </a:bodyPr>
            <a:lstStyle/>
            <a:p>
              <a:r>
                <a:rPr lang="en-US" sz="2400" b="1" dirty="0" smtClean="0">
                  <a:solidFill>
                    <a:schemeClr val="accent3"/>
                  </a:solidFill>
                </a:rPr>
                <a:t>OS Volume</a:t>
              </a:r>
            </a:p>
          </p:txBody>
        </p:sp>
        <p:sp>
          <p:nvSpPr>
            <p:cNvPr id="6" name="TextBox 5"/>
            <p:cNvSpPr txBox="1"/>
            <p:nvPr/>
          </p:nvSpPr>
          <p:spPr>
            <a:xfrm>
              <a:off x="4187262" y="3886200"/>
              <a:ext cx="1814827" cy="369332"/>
            </a:xfrm>
            <a:prstGeom prst="rect">
              <a:avLst/>
            </a:prstGeom>
            <a:noFill/>
          </p:spPr>
          <p:txBody>
            <a:bodyPr wrap="none" lIns="0" tIns="0" rIns="0" bIns="0" rtlCol="0">
              <a:spAutoFit/>
            </a:bodyPr>
            <a:lstStyle/>
            <a:p>
              <a:r>
                <a:rPr lang="en-US" sz="2400" b="1" dirty="0" smtClean="0">
                  <a:solidFill>
                    <a:schemeClr val="accent3"/>
                  </a:solidFill>
                </a:rPr>
                <a:t>Role Volume</a:t>
              </a:r>
            </a:p>
          </p:txBody>
        </p:sp>
      </p:grpSp>
      <p:pic>
        <p:nvPicPr>
          <p:cNvPr id="102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631" y="794649"/>
            <a:ext cx="5358384" cy="1655064"/>
          </a:xfrm>
          <a:prstGeom prst="rect">
            <a:avLst/>
          </a:prstGeom>
          <a:noFill/>
          <a:ln w="38100">
            <a:solidFill>
              <a:schemeClr val="accent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5942012" y="2286000"/>
            <a:ext cx="2447952" cy="1295400"/>
          </a:xfrm>
          <a:prstGeom prst="straightConnector1">
            <a:avLst/>
          </a:prstGeom>
          <a:ln>
            <a:solidFill>
              <a:schemeClr val="accent3"/>
            </a:solidFill>
            <a:tailEnd type="arrow"/>
          </a:ln>
        </p:spPr>
        <p:style>
          <a:lnRef idx="3">
            <a:schemeClr val="accent4"/>
          </a:lnRef>
          <a:fillRef idx="0">
            <a:schemeClr val="accent4"/>
          </a:fillRef>
          <a:effectRef idx="2">
            <a:schemeClr val="accent4"/>
          </a:effectRef>
          <a:fontRef idx="minor">
            <a:schemeClr val="tx1"/>
          </a:fontRef>
        </p:style>
      </p:cxnSp>
      <p:sp>
        <p:nvSpPr>
          <p:cNvPr id="15" name="TextBox 14"/>
          <p:cNvSpPr txBox="1"/>
          <p:nvPr/>
        </p:nvSpPr>
        <p:spPr>
          <a:xfrm>
            <a:off x="1275311" y="4836160"/>
            <a:ext cx="1792157" cy="369332"/>
          </a:xfrm>
          <a:prstGeom prst="rect">
            <a:avLst/>
          </a:prstGeom>
          <a:noFill/>
        </p:spPr>
        <p:txBody>
          <a:bodyPr wrap="none" lIns="0" tIns="0" rIns="0" bIns="0" rtlCol="0">
            <a:spAutoFit/>
          </a:bodyPr>
          <a:lstStyle/>
          <a:p>
            <a:r>
              <a:rPr lang="en-US" sz="2400" b="1" dirty="0" smtClean="0">
                <a:solidFill>
                  <a:schemeClr val="accent6"/>
                </a:solidFill>
              </a:rPr>
              <a:t>Guest Agent</a:t>
            </a:r>
          </a:p>
        </p:txBody>
      </p:sp>
      <p:sp>
        <p:nvSpPr>
          <p:cNvPr id="18" name="TextBox 17"/>
          <p:cNvSpPr txBox="1"/>
          <p:nvPr/>
        </p:nvSpPr>
        <p:spPr>
          <a:xfrm>
            <a:off x="1275311" y="5370249"/>
            <a:ext cx="1398140" cy="369332"/>
          </a:xfrm>
          <a:prstGeom prst="rect">
            <a:avLst/>
          </a:prstGeom>
          <a:noFill/>
        </p:spPr>
        <p:txBody>
          <a:bodyPr wrap="none" lIns="0" tIns="0" rIns="0" bIns="0" rtlCol="0">
            <a:spAutoFit/>
          </a:bodyPr>
          <a:lstStyle/>
          <a:p>
            <a:r>
              <a:rPr lang="en-US" sz="2400" b="1" dirty="0" smtClean="0">
                <a:solidFill>
                  <a:schemeClr val="accent6"/>
                </a:solidFill>
              </a:rPr>
              <a:t>Role Host</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919" y="4250724"/>
            <a:ext cx="7305096" cy="1828800"/>
          </a:xfrm>
          <a:prstGeom prst="rect">
            <a:avLst/>
          </a:prstGeom>
          <a:noFill/>
          <a:ln w="38100" cmpd="sng">
            <a:solidFill>
              <a:schemeClr val="accent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Arrow Connector 15"/>
          <p:cNvCxnSpPr/>
          <p:nvPr/>
        </p:nvCxnSpPr>
        <p:spPr>
          <a:xfrm flipV="1">
            <a:off x="3122612" y="4402782"/>
            <a:ext cx="1020369" cy="474018"/>
          </a:xfrm>
          <a:prstGeom prst="straightConnector1">
            <a:avLst/>
          </a:prstGeom>
          <a:ln>
            <a:solidFill>
              <a:schemeClr val="accent3"/>
            </a:solidFill>
            <a:tailEnd type="arrow"/>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flipV="1">
            <a:off x="2894012" y="4960551"/>
            <a:ext cx="1659909" cy="525849"/>
          </a:xfrm>
          <a:prstGeom prst="straightConnector1">
            <a:avLst/>
          </a:prstGeom>
          <a:ln>
            <a:solidFill>
              <a:schemeClr val="accent3"/>
            </a:solidFill>
            <a:tailEnd type="arrow"/>
          </a:ln>
        </p:spPr>
        <p:style>
          <a:lnRef idx="3">
            <a:schemeClr val="accent4"/>
          </a:lnRef>
          <a:fillRef idx="0">
            <a:schemeClr val="accent4"/>
          </a:fillRef>
          <a:effectRef idx="2">
            <a:schemeClr val="accent4"/>
          </a:effectRef>
          <a:fontRef idx="minor">
            <a:schemeClr val="tx1"/>
          </a:fontRef>
        </p:style>
      </p:cxnSp>
      <p:sp>
        <p:nvSpPr>
          <p:cNvPr id="26" name="TextBox 25"/>
          <p:cNvSpPr txBox="1"/>
          <p:nvPr/>
        </p:nvSpPr>
        <p:spPr>
          <a:xfrm>
            <a:off x="1275311" y="5891981"/>
            <a:ext cx="2335832" cy="369332"/>
          </a:xfrm>
          <a:prstGeom prst="rect">
            <a:avLst/>
          </a:prstGeom>
          <a:noFill/>
        </p:spPr>
        <p:txBody>
          <a:bodyPr wrap="none" lIns="0" tIns="0" rIns="0" bIns="0" rtlCol="0">
            <a:spAutoFit/>
          </a:bodyPr>
          <a:lstStyle/>
          <a:p>
            <a:r>
              <a:rPr lang="en-US" sz="2400" b="1" dirty="0" smtClean="0">
                <a:solidFill>
                  <a:schemeClr val="accent6"/>
                </a:solidFill>
              </a:rPr>
              <a:t>Role Entry Point</a:t>
            </a:r>
          </a:p>
        </p:txBody>
      </p:sp>
      <p:cxnSp>
        <p:nvCxnSpPr>
          <p:cNvPr id="27" name="Straight Arrow Connector 26"/>
          <p:cNvCxnSpPr/>
          <p:nvPr/>
        </p:nvCxnSpPr>
        <p:spPr>
          <a:xfrm>
            <a:off x="3275012" y="5864180"/>
            <a:ext cx="609600" cy="3220"/>
          </a:xfrm>
          <a:prstGeom prst="straightConnector1">
            <a:avLst/>
          </a:prstGeom>
          <a:ln>
            <a:solidFill>
              <a:schemeClr val="accent3"/>
            </a:solidFill>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0914807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Provisioning VM Role Instances</a:t>
            </a:r>
            <a:endParaRPr lang="en-US" dirty="0"/>
          </a:p>
        </p:txBody>
      </p:sp>
      <p:sp>
        <p:nvSpPr>
          <p:cNvPr id="3" name="Content Placeholder 2"/>
          <p:cNvSpPr>
            <a:spLocks noGrp="1"/>
          </p:cNvSpPr>
          <p:nvPr>
            <p:ph idx="1"/>
          </p:nvPr>
        </p:nvSpPr>
        <p:spPr>
          <a:xfrm>
            <a:off x="736599" y="1020108"/>
            <a:ext cx="11149013" cy="2554545"/>
          </a:xfrm>
        </p:spPr>
        <p:txBody>
          <a:bodyPr/>
          <a:lstStyle/>
          <a:p>
            <a:r>
              <a:rPr lang="en-US" sz="2800" dirty="0" smtClean="0"/>
              <a:t>VM Role base and differencing VHD are stored in Windows Azure Storage blobs</a:t>
            </a:r>
          </a:p>
          <a:p>
            <a:pPr lvl="1"/>
            <a:r>
              <a:rPr lang="en-US" sz="2400" dirty="0" smtClean="0"/>
              <a:t>Shadow versions are made when the originals are uploaded</a:t>
            </a:r>
          </a:p>
          <a:p>
            <a:pPr lvl="1"/>
            <a:r>
              <a:rPr lang="en-US" sz="2400" dirty="0" smtClean="0"/>
              <a:t>VHD reads all go through a VHD caching service</a:t>
            </a:r>
          </a:p>
          <a:p>
            <a:r>
              <a:rPr lang="en-US" sz="2800" dirty="0" smtClean="0"/>
              <a:t>Reads come on-demand from the cache</a:t>
            </a:r>
          </a:p>
          <a:p>
            <a:r>
              <a:rPr lang="en-US" sz="2800" dirty="0" smtClean="0"/>
              <a:t>Writes go to a secondary differencing VHD</a:t>
            </a:r>
          </a:p>
          <a:p>
            <a:pPr lvl="1"/>
            <a:r>
              <a:rPr lang="en-US" sz="2400" dirty="0" smtClean="0"/>
              <a:t>“Reimage” simply deletes it and reboots</a:t>
            </a:r>
            <a:endParaRPr lang="en-US" sz="2400" dirty="0"/>
          </a:p>
        </p:txBody>
      </p:sp>
      <p:sp>
        <p:nvSpPr>
          <p:cNvPr id="4" name="Flowchart: Process 3"/>
          <p:cNvSpPr/>
          <p:nvPr/>
        </p:nvSpPr>
        <p:spPr bwMode="auto">
          <a:xfrm>
            <a:off x="669658" y="5449244"/>
            <a:ext cx="6552221" cy="685800"/>
          </a:xfrm>
          <a:prstGeom prst="flowChartProcess">
            <a:avLst/>
          </a:prstGeom>
          <a:solidFill>
            <a:schemeClr val="accent1">
              <a:lumMod val="60000"/>
              <a:lumOff val="4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Windows Azure Blob Storage</a:t>
            </a:r>
          </a:p>
        </p:txBody>
      </p:sp>
      <p:sp>
        <p:nvSpPr>
          <p:cNvPr id="5" name="Flowchart: Process 4"/>
          <p:cNvSpPr/>
          <p:nvPr/>
        </p:nvSpPr>
        <p:spPr bwMode="auto">
          <a:xfrm>
            <a:off x="886530" y="5563544"/>
            <a:ext cx="1320456" cy="457200"/>
          </a:xfrm>
          <a:prstGeom prst="flowChartProcess">
            <a:avLst/>
          </a:prstGeom>
          <a:solidFill>
            <a:schemeClr val="accent1">
              <a:lumMod val="5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Original Base VHD</a:t>
            </a:r>
          </a:p>
        </p:txBody>
      </p:sp>
      <p:sp>
        <p:nvSpPr>
          <p:cNvPr id="6" name="Flowchart: Process 5"/>
          <p:cNvSpPr/>
          <p:nvPr/>
        </p:nvSpPr>
        <p:spPr bwMode="auto">
          <a:xfrm>
            <a:off x="3791533" y="5555924"/>
            <a:ext cx="1622337" cy="457200"/>
          </a:xfrm>
          <a:prstGeom prst="flowChartProcess">
            <a:avLst/>
          </a:prstGeom>
          <a:solidFill>
            <a:schemeClr val="accent1">
              <a:lumMod val="5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Original Differencing VHD</a:t>
            </a:r>
          </a:p>
        </p:txBody>
      </p:sp>
      <p:sp>
        <p:nvSpPr>
          <p:cNvPr id="7" name="Flowchart: Process 6"/>
          <p:cNvSpPr/>
          <p:nvPr/>
        </p:nvSpPr>
        <p:spPr bwMode="auto">
          <a:xfrm>
            <a:off x="2349189" y="5563544"/>
            <a:ext cx="1320456" cy="457200"/>
          </a:xfrm>
          <a:prstGeom prst="flowChartProcess">
            <a:avLst/>
          </a:prstGeom>
          <a:solidFill>
            <a:schemeClr val="accent1"/>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Shadow Base VHD</a:t>
            </a:r>
          </a:p>
        </p:txBody>
      </p:sp>
      <p:sp>
        <p:nvSpPr>
          <p:cNvPr id="8" name="Flowchart: Process 7"/>
          <p:cNvSpPr/>
          <p:nvPr/>
        </p:nvSpPr>
        <p:spPr bwMode="auto">
          <a:xfrm>
            <a:off x="5518283" y="5555924"/>
            <a:ext cx="1622337"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Shadow Differencing VHD</a:t>
            </a:r>
          </a:p>
        </p:txBody>
      </p:sp>
      <p:sp>
        <p:nvSpPr>
          <p:cNvPr id="11" name="Flowchart: Process 10"/>
          <p:cNvSpPr/>
          <p:nvPr/>
        </p:nvSpPr>
        <p:spPr bwMode="auto">
          <a:xfrm>
            <a:off x="943906" y="4413700"/>
            <a:ext cx="2641640" cy="685800"/>
          </a:xfrm>
          <a:prstGeom prst="flowChartProcess">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RDFE</a:t>
            </a:r>
          </a:p>
        </p:txBody>
      </p:sp>
      <p:cxnSp>
        <p:nvCxnSpPr>
          <p:cNvPr id="14" name="Straight Connector 13"/>
          <p:cNvCxnSpPr/>
          <p:nvPr/>
        </p:nvCxnSpPr>
        <p:spPr>
          <a:xfrm flipH="1">
            <a:off x="2191653" y="3962400"/>
            <a:ext cx="22650" cy="421161"/>
          </a:xfrm>
          <a:prstGeom prst="line">
            <a:avLst/>
          </a:prstGeom>
          <a:ln>
            <a:headEnd type="none"/>
            <a:tailEnd type="arrow"/>
          </a:ln>
        </p:spPr>
        <p:style>
          <a:lnRef idx="3">
            <a:schemeClr val="accent3"/>
          </a:lnRef>
          <a:fillRef idx="0">
            <a:schemeClr val="accent3"/>
          </a:fillRef>
          <a:effectRef idx="2">
            <a:schemeClr val="accent3"/>
          </a:effectRef>
          <a:fontRef idx="minor">
            <a:schemeClr val="tx1"/>
          </a:fontRef>
        </p:style>
      </p:cxnSp>
      <p:cxnSp>
        <p:nvCxnSpPr>
          <p:cNvPr id="19" name="Straight Connector 18"/>
          <p:cNvCxnSpPr/>
          <p:nvPr/>
        </p:nvCxnSpPr>
        <p:spPr>
          <a:xfrm flipH="1">
            <a:off x="1612684" y="5117774"/>
            <a:ext cx="235955" cy="453731"/>
          </a:xfrm>
          <a:prstGeom prst="line">
            <a:avLst/>
          </a:prstGeom>
          <a:ln>
            <a:headEnd type="none"/>
            <a:tailEnd type="arrow"/>
          </a:ln>
        </p:spPr>
        <p:style>
          <a:lnRef idx="3">
            <a:schemeClr val="accent3"/>
          </a:lnRef>
          <a:fillRef idx="0">
            <a:schemeClr val="accent3"/>
          </a:fillRef>
          <a:effectRef idx="2">
            <a:schemeClr val="accent3"/>
          </a:effectRef>
          <a:fontRef idx="minor">
            <a:schemeClr val="tx1"/>
          </a:fontRef>
        </p:style>
      </p:cxnSp>
      <p:cxnSp>
        <p:nvCxnSpPr>
          <p:cNvPr id="21" name="Straight Connector 20"/>
          <p:cNvCxnSpPr/>
          <p:nvPr/>
        </p:nvCxnSpPr>
        <p:spPr>
          <a:xfrm>
            <a:off x="3158937" y="5099500"/>
            <a:ext cx="1259512" cy="439463"/>
          </a:xfrm>
          <a:prstGeom prst="line">
            <a:avLst/>
          </a:prstGeom>
          <a:ln>
            <a:headEnd type="none"/>
            <a:tailEnd type="arrow"/>
          </a:ln>
        </p:spPr>
        <p:style>
          <a:lnRef idx="3">
            <a:schemeClr val="accent3"/>
          </a:lnRef>
          <a:fillRef idx="0">
            <a:schemeClr val="accent3"/>
          </a:fillRef>
          <a:effectRef idx="2">
            <a:schemeClr val="accent3"/>
          </a:effectRef>
          <a:fontRef idx="minor">
            <a:schemeClr val="tx1"/>
          </a:fontRef>
        </p:style>
      </p:cxnSp>
      <p:sp>
        <p:nvSpPr>
          <p:cNvPr id="25" name="Freeform 24"/>
          <p:cNvSpPr/>
          <p:nvPr/>
        </p:nvSpPr>
        <p:spPr>
          <a:xfrm>
            <a:off x="1848639" y="5234133"/>
            <a:ext cx="1046207" cy="327690"/>
          </a:xfrm>
          <a:custGeom>
            <a:avLst/>
            <a:gdLst>
              <a:gd name="connsiteX0" fmla="*/ 0 w 784860"/>
              <a:gd name="connsiteY0" fmla="*/ 327690 h 327690"/>
              <a:gd name="connsiteX1" fmla="*/ 274320 w 784860"/>
              <a:gd name="connsiteY1" fmla="*/ 30 h 327690"/>
              <a:gd name="connsiteX2" fmla="*/ 784860 w 784860"/>
              <a:gd name="connsiteY2" fmla="*/ 312450 h 327690"/>
            </a:gdLst>
            <a:ahLst/>
            <a:cxnLst>
              <a:cxn ang="0">
                <a:pos x="connsiteX0" y="connsiteY0"/>
              </a:cxn>
              <a:cxn ang="0">
                <a:pos x="connsiteX1" y="connsiteY1"/>
              </a:cxn>
              <a:cxn ang="0">
                <a:pos x="connsiteX2" y="connsiteY2"/>
              </a:cxn>
            </a:cxnLst>
            <a:rect l="l" t="t" r="r" b="b"/>
            <a:pathLst>
              <a:path w="784860" h="327690">
                <a:moveTo>
                  <a:pt x="0" y="327690"/>
                </a:moveTo>
                <a:cubicBezTo>
                  <a:pt x="71755" y="165130"/>
                  <a:pt x="143510" y="2570"/>
                  <a:pt x="274320" y="30"/>
                </a:cubicBezTo>
                <a:cubicBezTo>
                  <a:pt x="405130" y="-2510"/>
                  <a:pt x="594995" y="154970"/>
                  <a:pt x="784860" y="312450"/>
                </a:cubicBezTo>
              </a:path>
            </a:pathLst>
          </a:cu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25"/>
          <p:cNvSpPr/>
          <p:nvPr/>
        </p:nvSpPr>
        <p:spPr>
          <a:xfrm>
            <a:off x="5038048" y="5226513"/>
            <a:ext cx="1046207" cy="327690"/>
          </a:xfrm>
          <a:custGeom>
            <a:avLst/>
            <a:gdLst>
              <a:gd name="connsiteX0" fmla="*/ 0 w 784860"/>
              <a:gd name="connsiteY0" fmla="*/ 327690 h 327690"/>
              <a:gd name="connsiteX1" fmla="*/ 274320 w 784860"/>
              <a:gd name="connsiteY1" fmla="*/ 30 h 327690"/>
              <a:gd name="connsiteX2" fmla="*/ 784860 w 784860"/>
              <a:gd name="connsiteY2" fmla="*/ 312450 h 327690"/>
            </a:gdLst>
            <a:ahLst/>
            <a:cxnLst>
              <a:cxn ang="0">
                <a:pos x="connsiteX0" y="connsiteY0"/>
              </a:cxn>
              <a:cxn ang="0">
                <a:pos x="connsiteX1" y="connsiteY1"/>
              </a:cxn>
              <a:cxn ang="0">
                <a:pos x="connsiteX2" y="connsiteY2"/>
              </a:cxn>
            </a:cxnLst>
            <a:rect l="l" t="t" r="r" b="b"/>
            <a:pathLst>
              <a:path w="784860" h="327690">
                <a:moveTo>
                  <a:pt x="0" y="327690"/>
                </a:moveTo>
                <a:cubicBezTo>
                  <a:pt x="71755" y="165130"/>
                  <a:pt x="143510" y="2570"/>
                  <a:pt x="274320" y="30"/>
                </a:cubicBezTo>
                <a:cubicBezTo>
                  <a:pt x="405130" y="-2510"/>
                  <a:pt x="594995" y="154970"/>
                  <a:pt x="784860" y="312450"/>
                </a:cubicBezTo>
              </a:path>
            </a:pathLst>
          </a:cu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lowchart: Process 26"/>
          <p:cNvSpPr/>
          <p:nvPr/>
        </p:nvSpPr>
        <p:spPr bwMode="auto">
          <a:xfrm>
            <a:off x="5474086" y="4176704"/>
            <a:ext cx="2641640" cy="685800"/>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VHD Caching</a:t>
            </a:r>
          </a:p>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Service</a:t>
            </a:r>
          </a:p>
        </p:txBody>
      </p:sp>
      <p:sp>
        <p:nvSpPr>
          <p:cNvPr id="28" name="Rounded Rectangle 27"/>
          <p:cNvSpPr/>
          <p:nvPr/>
        </p:nvSpPr>
        <p:spPr bwMode="auto">
          <a:xfrm>
            <a:off x="9276825" y="4031898"/>
            <a:ext cx="2590125" cy="182880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29" name="Straight Connector 28"/>
          <p:cNvCxnSpPr>
            <a:endCxn id="27" idx="1"/>
          </p:cNvCxnSpPr>
          <p:nvPr/>
        </p:nvCxnSpPr>
        <p:spPr>
          <a:xfrm flipV="1">
            <a:off x="3016734" y="4519605"/>
            <a:ext cx="2457352" cy="1019359"/>
          </a:xfrm>
          <a:prstGeom prst="line">
            <a:avLst/>
          </a:prstGeom>
          <a:ln>
            <a:headEnd type="none"/>
            <a:tailEnd type="arrow"/>
          </a:ln>
        </p:spPr>
        <p:style>
          <a:lnRef idx="3">
            <a:schemeClr val="accent3"/>
          </a:lnRef>
          <a:fillRef idx="0">
            <a:schemeClr val="accent3"/>
          </a:fillRef>
          <a:effectRef idx="2">
            <a:schemeClr val="accent3"/>
          </a:effectRef>
          <a:fontRef idx="minor">
            <a:schemeClr val="tx1"/>
          </a:fontRef>
        </p:style>
      </p:cxnSp>
      <p:cxnSp>
        <p:nvCxnSpPr>
          <p:cNvPr id="31" name="Straight Connector 30"/>
          <p:cNvCxnSpPr>
            <a:stCxn id="8" idx="0"/>
          </p:cNvCxnSpPr>
          <p:nvPr/>
        </p:nvCxnSpPr>
        <p:spPr>
          <a:xfrm flipV="1">
            <a:off x="6329452" y="4891264"/>
            <a:ext cx="242357" cy="664661"/>
          </a:xfrm>
          <a:prstGeom prst="line">
            <a:avLst/>
          </a:prstGeom>
          <a:ln>
            <a:headEnd type="none"/>
            <a:tailEnd type="arrow"/>
          </a:ln>
        </p:spPr>
        <p:style>
          <a:lnRef idx="3">
            <a:schemeClr val="accent3"/>
          </a:lnRef>
          <a:fillRef idx="0">
            <a:schemeClr val="accent3"/>
          </a:fillRef>
          <a:effectRef idx="2">
            <a:schemeClr val="accent3"/>
          </a:effectRef>
          <a:fontRef idx="minor">
            <a:schemeClr val="tx1"/>
          </a:fontRef>
        </p:style>
      </p:cxnSp>
      <p:sp>
        <p:nvSpPr>
          <p:cNvPr id="35" name="Flowchart: Process 34"/>
          <p:cNvSpPr/>
          <p:nvPr/>
        </p:nvSpPr>
        <p:spPr bwMode="auto">
          <a:xfrm>
            <a:off x="9473862" y="5289224"/>
            <a:ext cx="2221992" cy="457200"/>
          </a:xfrm>
          <a:prstGeom prst="flowChartProcess">
            <a:avLst/>
          </a:prstGeom>
          <a:solidFill>
            <a:schemeClr val="accent1"/>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Base VHD</a:t>
            </a:r>
          </a:p>
        </p:txBody>
      </p:sp>
      <p:sp>
        <p:nvSpPr>
          <p:cNvPr id="36" name="Flowchart: Process 35"/>
          <p:cNvSpPr/>
          <p:nvPr/>
        </p:nvSpPr>
        <p:spPr bwMode="auto">
          <a:xfrm>
            <a:off x="9473862" y="4729462"/>
            <a:ext cx="2221621" cy="457200"/>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Shadow Differencing VHD</a:t>
            </a:r>
          </a:p>
        </p:txBody>
      </p:sp>
      <p:sp>
        <p:nvSpPr>
          <p:cNvPr id="37" name="Flowchart: Process 36"/>
          <p:cNvSpPr/>
          <p:nvPr/>
        </p:nvSpPr>
        <p:spPr bwMode="auto">
          <a:xfrm>
            <a:off x="9473862" y="4169701"/>
            <a:ext cx="2221621" cy="457200"/>
          </a:xfrm>
          <a:prstGeom prst="flowChartProcess">
            <a:avLst/>
          </a:prstGeom>
          <a:solidFill>
            <a:schemeClr val="accent1">
              <a:lumMod val="60000"/>
              <a:lumOff val="4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Secondary Differencing VHD</a:t>
            </a:r>
          </a:p>
        </p:txBody>
      </p:sp>
      <p:cxnSp>
        <p:nvCxnSpPr>
          <p:cNvPr id="38" name="Straight Connector 37"/>
          <p:cNvCxnSpPr>
            <a:stCxn id="27" idx="3"/>
            <a:endCxn id="36" idx="1"/>
          </p:cNvCxnSpPr>
          <p:nvPr/>
        </p:nvCxnSpPr>
        <p:spPr>
          <a:xfrm>
            <a:off x="8115726" y="4519604"/>
            <a:ext cx="1358136" cy="438458"/>
          </a:xfrm>
          <a:prstGeom prst="line">
            <a:avLst/>
          </a:prstGeom>
          <a:ln>
            <a:headEnd type="none"/>
            <a:tailEnd type="arrow"/>
          </a:ln>
        </p:spPr>
        <p:style>
          <a:lnRef idx="3">
            <a:schemeClr val="accent3"/>
          </a:lnRef>
          <a:fillRef idx="0">
            <a:schemeClr val="accent3"/>
          </a:fillRef>
          <a:effectRef idx="2">
            <a:schemeClr val="accent3"/>
          </a:effectRef>
          <a:fontRef idx="minor">
            <a:schemeClr val="tx1"/>
          </a:fontRef>
        </p:style>
      </p:cxnSp>
      <p:cxnSp>
        <p:nvCxnSpPr>
          <p:cNvPr id="41" name="Straight Connector 40"/>
          <p:cNvCxnSpPr>
            <a:endCxn id="35" idx="1"/>
          </p:cNvCxnSpPr>
          <p:nvPr/>
        </p:nvCxnSpPr>
        <p:spPr>
          <a:xfrm>
            <a:off x="8105569" y="4717724"/>
            <a:ext cx="1368293" cy="800100"/>
          </a:xfrm>
          <a:prstGeom prst="line">
            <a:avLst/>
          </a:prstGeom>
          <a:ln>
            <a:headEnd type="none"/>
            <a:tailEnd type="arrow"/>
          </a:ln>
        </p:spPr>
        <p:style>
          <a:lnRef idx="3">
            <a:schemeClr val="accent3"/>
          </a:lnRef>
          <a:fillRef idx="0">
            <a:schemeClr val="accent3"/>
          </a:fillRef>
          <a:effectRef idx="2">
            <a:schemeClr val="accent3"/>
          </a:effectRef>
          <a:fontRef idx="minor">
            <a:schemeClr val="tx1"/>
          </a:fontRef>
        </p:style>
      </p:cxnSp>
      <p:sp>
        <p:nvSpPr>
          <p:cNvPr id="44" name="TextBox 43"/>
          <p:cNvSpPr txBox="1"/>
          <p:nvPr/>
        </p:nvSpPr>
        <p:spPr>
          <a:xfrm>
            <a:off x="10245400" y="5897335"/>
            <a:ext cx="690895" cy="430887"/>
          </a:xfrm>
          <a:prstGeom prst="rect">
            <a:avLst/>
          </a:prstGeom>
          <a:noFill/>
        </p:spPr>
        <p:txBody>
          <a:bodyPr wrap="none" lIns="0" tIns="0" rIns="0" bIns="0" rtlCol="0">
            <a:spAutoFit/>
          </a:bodyPr>
          <a:lstStyle/>
          <a:p>
            <a:r>
              <a:rPr lang="en-US" sz="2800" dirty="0" smtClean="0">
                <a:gradFill>
                  <a:gsLst>
                    <a:gs pos="0">
                      <a:schemeClr val="tx1"/>
                    </a:gs>
                    <a:gs pos="100000">
                      <a:schemeClr val="tx1"/>
                    </a:gs>
                  </a:gsLst>
                  <a:lin ang="5400000" scaled="0"/>
                </a:gradFill>
              </a:rPr>
              <a:t>Node</a:t>
            </a:r>
          </a:p>
        </p:txBody>
      </p:sp>
    </p:spTree>
    <p:extLst>
      <p:ext uri="{BB962C8B-B14F-4D97-AF65-F5344CB8AC3E}">
        <p14:creationId xmlns:p14="http://schemas.microsoft.com/office/powerpoint/2010/main" val="141314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par>
                                <p:cTn id="12" presetID="22" presetClass="entr" presetSubtype="1"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down)">
                                      <p:cBhvr>
                                        <p:cTn id="41" dur="500"/>
                                        <p:tgtEl>
                                          <p:spTgt spid="29"/>
                                        </p:tgtEl>
                                      </p:cBhvr>
                                    </p:animEffect>
                                  </p:childTnLst>
                                </p:cTn>
                              </p:par>
                              <p:par>
                                <p:cTn id="42" presetID="22" presetClass="entr" presetSubtype="4"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down)">
                                      <p:cBhvr>
                                        <p:cTn id="44" dur="500"/>
                                        <p:tgtEl>
                                          <p:spTgt spid="31"/>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left)">
                                      <p:cBhvr>
                                        <p:cTn id="48" dur="500"/>
                                        <p:tgtEl>
                                          <p:spTgt spid="41"/>
                                        </p:tgtEl>
                                      </p:cBhvr>
                                    </p:animEffect>
                                  </p:childTnLst>
                                </p:cTn>
                              </p:par>
                              <p:par>
                                <p:cTn id="49" presetID="22" presetClass="entr" presetSubtype="8"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5" grpId="0" animBg="1"/>
      <p:bldP spid="26" grpId="0" animBg="1"/>
      <p:bldP spid="35" grpId="0" animBg="1"/>
      <p:bldP spid="36"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Agenda</a:t>
            </a:r>
            <a:endParaRPr lang="en-US" dirty="0"/>
          </a:p>
        </p:txBody>
      </p:sp>
      <p:sp>
        <p:nvSpPr>
          <p:cNvPr id="3" name="Content Placeholder 2"/>
          <p:cNvSpPr>
            <a:spLocks noGrp="1"/>
          </p:cNvSpPr>
          <p:nvPr>
            <p:ph idx="1"/>
          </p:nvPr>
        </p:nvSpPr>
        <p:spPr>
          <a:xfrm>
            <a:off x="736599" y="1447800"/>
            <a:ext cx="11149013" cy="4235006"/>
          </a:xfrm>
        </p:spPr>
        <p:txBody>
          <a:bodyPr/>
          <a:lstStyle/>
          <a:p>
            <a:r>
              <a:rPr lang="en-US" dirty="0" smtClean="0"/>
              <a:t>Introduction to Windows Azure</a:t>
            </a:r>
            <a:endParaRPr lang="en-US" dirty="0"/>
          </a:p>
          <a:p>
            <a:r>
              <a:rPr lang="en-US" dirty="0" smtClean="0"/>
              <a:t>Windows Azure Fundamentals</a:t>
            </a:r>
          </a:p>
          <a:p>
            <a:r>
              <a:rPr lang="en-US" dirty="0" smtClean="0"/>
              <a:t>Fabric Controller Internals</a:t>
            </a:r>
          </a:p>
          <a:p>
            <a:r>
              <a:rPr lang="en-US" dirty="0" smtClean="0"/>
              <a:t>Deploying a Service</a:t>
            </a:r>
          </a:p>
          <a:p>
            <a:r>
              <a:rPr lang="en-US" dirty="0" smtClean="0"/>
              <a:t>Updating a Service</a:t>
            </a:r>
          </a:p>
          <a:p>
            <a:r>
              <a:rPr lang="en-US" dirty="0" smtClean="0"/>
              <a:t>Host OS Upgrades</a:t>
            </a:r>
          </a:p>
          <a:p>
            <a:r>
              <a:rPr lang="en-US" dirty="0" smtClean="0"/>
              <a:t>Service Health</a:t>
            </a:r>
          </a:p>
          <a:p>
            <a:endParaRPr lang="en-US" dirty="0"/>
          </a:p>
        </p:txBody>
      </p:sp>
      <p:sp>
        <p:nvSpPr>
          <p:cNvPr id="4" name="Rectangle 3"/>
          <p:cNvSpPr/>
          <p:nvPr/>
        </p:nvSpPr>
        <p:spPr>
          <a:xfrm>
            <a:off x="522207" y="3535180"/>
            <a:ext cx="6907001"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902461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flipH="1">
            <a:off x="7609608" y="3761014"/>
            <a:ext cx="1241554"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6" name="Straight Connector 45"/>
          <p:cNvCxnSpPr/>
          <p:nvPr/>
        </p:nvCxnSpPr>
        <p:spPr>
          <a:xfrm flipH="1">
            <a:off x="8479079" y="3761014"/>
            <a:ext cx="760029"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9" name="Straight Connector 48"/>
          <p:cNvCxnSpPr/>
          <p:nvPr/>
        </p:nvCxnSpPr>
        <p:spPr>
          <a:xfrm>
            <a:off x="9472396" y="3761014"/>
            <a:ext cx="562063" cy="609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51" name="Straight Connector 50"/>
          <p:cNvCxnSpPr/>
          <p:nvPr/>
        </p:nvCxnSpPr>
        <p:spPr>
          <a:xfrm>
            <a:off x="9753426" y="3761014"/>
            <a:ext cx="1153476" cy="609600"/>
          </a:xfrm>
          <a:prstGeom prst="line">
            <a:avLst/>
          </a:prstGeom>
        </p:spPr>
        <p:style>
          <a:lnRef idx="3">
            <a:schemeClr val="accent3"/>
          </a:lnRef>
          <a:fillRef idx="0">
            <a:schemeClr val="accent3"/>
          </a:fillRef>
          <a:effectRef idx="2">
            <a:schemeClr val="accent3"/>
          </a:effectRef>
          <a:fontRef idx="minor">
            <a:schemeClr val="tx1"/>
          </a:fontRef>
        </p:style>
      </p:cxnSp>
      <p:sp>
        <p:nvSpPr>
          <p:cNvPr id="2" name="Title 1"/>
          <p:cNvSpPr>
            <a:spLocks noGrp="1"/>
          </p:cNvSpPr>
          <p:nvPr>
            <p:ph type="title"/>
          </p:nvPr>
        </p:nvSpPr>
        <p:spPr>
          <a:xfrm>
            <a:off x="736599" y="228600"/>
            <a:ext cx="11149013" cy="609398"/>
          </a:xfrm>
        </p:spPr>
        <p:txBody>
          <a:bodyPr/>
          <a:lstStyle/>
          <a:p>
            <a:r>
              <a:rPr lang="en-US" dirty="0" smtClean="0"/>
              <a:t>Update Types</a:t>
            </a:r>
            <a:endParaRPr lang="en-US" dirty="0"/>
          </a:p>
        </p:txBody>
      </p:sp>
      <p:sp>
        <p:nvSpPr>
          <p:cNvPr id="3" name="Content Placeholder 2"/>
          <p:cNvSpPr>
            <a:spLocks noGrp="1"/>
          </p:cNvSpPr>
          <p:nvPr>
            <p:ph idx="1"/>
          </p:nvPr>
        </p:nvSpPr>
        <p:spPr>
          <a:xfrm>
            <a:off x="736601" y="1066800"/>
            <a:ext cx="6048247" cy="4364272"/>
          </a:xfrm>
        </p:spPr>
        <p:txBody>
          <a:bodyPr/>
          <a:lstStyle/>
          <a:p>
            <a:r>
              <a:rPr lang="en-US" sz="2800" dirty="0" smtClean="0"/>
              <a:t>There are two update types:</a:t>
            </a:r>
          </a:p>
          <a:p>
            <a:pPr lvl="1"/>
            <a:r>
              <a:rPr lang="en-US" sz="2400" dirty="0" smtClean="0"/>
              <a:t>In-place</a:t>
            </a:r>
          </a:p>
          <a:p>
            <a:pPr lvl="1"/>
            <a:r>
              <a:rPr lang="en-US" sz="2400" dirty="0" smtClean="0"/>
              <a:t>VIP swap</a:t>
            </a:r>
          </a:p>
          <a:p>
            <a:r>
              <a:rPr lang="en-US" sz="2800" dirty="0" smtClean="0"/>
              <a:t>In-place update:</a:t>
            </a:r>
          </a:p>
          <a:p>
            <a:pPr lvl="1"/>
            <a:r>
              <a:rPr lang="en-US" sz="2400" dirty="0" smtClean="0"/>
              <a:t>Role instances upgraded one update domain at a time</a:t>
            </a:r>
          </a:p>
          <a:p>
            <a:pPr lvl="1"/>
            <a:r>
              <a:rPr lang="en-US" sz="2400" dirty="0" smtClean="0"/>
              <a:t>Two modes: automatic and manual</a:t>
            </a:r>
          </a:p>
          <a:p>
            <a:r>
              <a:rPr lang="en-US" sz="2800" dirty="0" smtClean="0"/>
              <a:t>VIP swap update:</a:t>
            </a:r>
          </a:p>
          <a:p>
            <a:pPr lvl="1"/>
            <a:r>
              <a:rPr lang="en-US" sz="2400" dirty="0" smtClean="0"/>
              <a:t>New version of service deployed, external VIP/DIP mapping swapped with old</a:t>
            </a:r>
          </a:p>
        </p:txBody>
      </p:sp>
      <p:grpSp>
        <p:nvGrpSpPr>
          <p:cNvPr id="8" name="Group 7"/>
          <p:cNvGrpSpPr/>
          <p:nvPr/>
        </p:nvGrpSpPr>
        <p:grpSpPr>
          <a:xfrm>
            <a:off x="8398300" y="1322614"/>
            <a:ext cx="1610666" cy="1143000"/>
            <a:chOff x="5334000" y="1828800"/>
            <a:chExt cx="1828800" cy="1600200"/>
          </a:xfrm>
        </p:grpSpPr>
        <p:sp>
          <p:nvSpPr>
            <p:cNvPr id="4" name="Rectangle 3"/>
            <p:cNvSpPr/>
            <p:nvPr/>
          </p:nvSpPr>
          <p:spPr bwMode="auto">
            <a:xfrm>
              <a:off x="5334000" y="1828800"/>
              <a:ext cx="838200" cy="762000"/>
            </a:xfrm>
            <a:prstGeom prst="rect">
              <a:avLst/>
            </a:prstGeom>
            <a:solidFill>
              <a:schemeClr val="accent1">
                <a:lumMod val="60000"/>
                <a:lumOff val="4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A</a:t>
              </a:r>
            </a:p>
            <a:p>
              <a:pPr algn="ctr" defTabSz="914099" fontAlgn="base">
                <a:spcBef>
                  <a:spcPct val="0"/>
                </a:spcBef>
                <a:spcAft>
                  <a:spcPct val="0"/>
                </a:spcAft>
              </a:pPr>
              <a:r>
                <a:rPr lang="en-US" sz="1200" dirty="0" smtClean="0">
                  <a:solidFill>
                    <a:schemeClr val="bg1"/>
                  </a:solidFill>
                </a:rPr>
                <a:t>UD 1</a:t>
              </a:r>
            </a:p>
          </p:txBody>
        </p:sp>
        <p:sp>
          <p:nvSpPr>
            <p:cNvPr id="5" name="Rectangle 4"/>
            <p:cNvSpPr/>
            <p:nvPr/>
          </p:nvSpPr>
          <p:spPr bwMode="auto">
            <a:xfrm>
              <a:off x="6324600" y="1828800"/>
              <a:ext cx="838200" cy="762000"/>
            </a:xfrm>
            <a:prstGeom prst="rect">
              <a:avLst/>
            </a:prstGeom>
            <a:solidFill>
              <a:schemeClr val="accent1">
                <a:lumMod val="60000"/>
                <a:lumOff val="4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A</a:t>
              </a:r>
            </a:p>
            <a:p>
              <a:pPr algn="ctr" defTabSz="914099" fontAlgn="base">
                <a:spcBef>
                  <a:spcPct val="0"/>
                </a:spcBef>
                <a:spcAft>
                  <a:spcPct val="0"/>
                </a:spcAft>
              </a:pPr>
              <a:r>
                <a:rPr lang="en-US" sz="1200" dirty="0" smtClean="0">
                  <a:solidFill>
                    <a:schemeClr val="bg1"/>
                  </a:solidFill>
                </a:rPr>
                <a:t>UD 2</a:t>
              </a:r>
            </a:p>
          </p:txBody>
        </p:sp>
        <p:sp>
          <p:nvSpPr>
            <p:cNvPr id="6" name="Rectangle 5"/>
            <p:cNvSpPr/>
            <p:nvPr/>
          </p:nvSpPr>
          <p:spPr bwMode="auto">
            <a:xfrm>
              <a:off x="5334000" y="2667000"/>
              <a:ext cx="838200" cy="762000"/>
            </a:xfrm>
            <a:prstGeom prst="rect">
              <a:avLst/>
            </a:prstGeom>
            <a:solidFill>
              <a:schemeClr val="accent5">
                <a:lumMod val="60000"/>
                <a:lumOff val="40000"/>
              </a:schemeClr>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B</a:t>
              </a:r>
            </a:p>
            <a:p>
              <a:pPr algn="ctr" defTabSz="914099" fontAlgn="base">
                <a:spcBef>
                  <a:spcPct val="0"/>
                </a:spcBef>
                <a:spcAft>
                  <a:spcPct val="0"/>
                </a:spcAft>
              </a:pPr>
              <a:r>
                <a:rPr lang="en-US" sz="1200" dirty="0" smtClean="0">
                  <a:solidFill>
                    <a:schemeClr val="bg1"/>
                  </a:solidFill>
                </a:rPr>
                <a:t>UD 1</a:t>
              </a:r>
            </a:p>
          </p:txBody>
        </p:sp>
        <p:sp>
          <p:nvSpPr>
            <p:cNvPr id="7" name="Rectangle 6"/>
            <p:cNvSpPr/>
            <p:nvPr/>
          </p:nvSpPr>
          <p:spPr bwMode="auto">
            <a:xfrm>
              <a:off x="6324600" y="2667000"/>
              <a:ext cx="838200" cy="762000"/>
            </a:xfrm>
            <a:prstGeom prst="rect">
              <a:avLst/>
            </a:prstGeom>
            <a:solidFill>
              <a:schemeClr val="accent5">
                <a:lumMod val="60000"/>
                <a:lumOff val="40000"/>
              </a:schemeClr>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B</a:t>
              </a:r>
            </a:p>
            <a:p>
              <a:pPr algn="ctr" defTabSz="914099" fontAlgn="base">
                <a:spcBef>
                  <a:spcPct val="0"/>
                </a:spcBef>
                <a:spcAft>
                  <a:spcPct val="0"/>
                </a:spcAft>
              </a:pPr>
              <a:r>
                <a:rPr lang="en-US" sz="1200" dirty="0" smtClean="0">
                  <a:solidFill>
                    <a:schemeClr val="bg1"/>
                  </a:solidFill>
                </a:rPr>
                <a:t>UD 2</a:t>
              </a:r>
            </a:p>
          </p:txBody>
        </p:sp>
      </p:grpSp>
      <p:sp>
        <p:nvSpPr>
          <p:cNvPr id="20" name="Rectangle 19"/>
          <p:cNvSpPr/>
          <p:nvPr/>
        </p:nvSpPr>
        <p:spPr bwMode="auto">
          <a:xfrm>
            <a:off x="8411783" y="1322614"/>
            <a:ext cx="738222" cy="544286"/>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tx1"/>
                </a:solidFill>
              </a:rPr>
              <a:t>Role A</a:t>
            </a:r>
          </a:p>
          <a:p>
            <a:pPr algn="ctr" defTabSz="914099" fontAlgn="base">
              <a:spcBef>
                <a:spcPct val="0"/>
              </a:spcBef>
              <a:spcAft>
                <a:spcPct val="0"/>
              </a:spcAft>
            </a:pPr>
            <a:r>
              <a:rPr lang="en-US" sz="1200" dirty="0" smtClean="0">
                <a:solidFill>
                  <a:schemeClr val="tx1"/>
                </a:solidFill>
              </a:rPr>
              <a:t>UD 1</a:t>
            </a:r>
          </a:p>
        </p:txBody>
      </p:sp>
      <p:sp>
        <p:nvSpPr>
          <p:cNvPr id="22" name="Rectangle 21"/>
          <p:cNvSpPr/>
          <p:nvPr/>
        </p:nvSpPr>
        <p:spPr bwMode="auto">
          <a:xfrm>
            <a:off x="8411783" y="1921328"/>
            <a:ext cx="738222" cy="54428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B</a:t>
            </a:r>
          </a:p>
          <a:p>
            <a:pPr algn="ctr" defTabSz="914099" fontAlgn="base">
              <a:spcBef>
                <a:spcPct val="0"/>
              </a:spcBef>
              <a:spcAft>
                <a:spcPct val="0"/>
              </a:spcAft>
            </a:pPr>
            <a:r>
              <a:rPr lang="en-US" sz="1200" dirty="0" smtClean="0">
                <a:solidFill>
                  <a:schemeClr val="bg1"/>
                </a:solidFill>
              </a:rPr>
              <a:t>UD 1</a:t>
            </a:r>
          </a:p>
        </p:txBody>
      </p:sp>
      <p:sp>
        <p:nvSpPr>
          <p:cNvPr id="26" name="Rectangle 25"/>
          <p:cNvSpPr/>
          <p:nvPr/>
        </p:nvSpPr>
        <p:spPr bwMode="auto">
          <a:xfrm>
            <a:off x="9270743" y="1322614"/>
            <a:ext cx="738222" cy="544286"/>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tx1"/>
                </a:solidFill>
              </a:rPr>
              <a:t>Role A</a:t>
            </a:r>
          </a:p>
          <a:p>
            <a:pPr algn="ctr" defTabSz="914099" fontAlgn="base">
              <a:spcBef>
                <a:spcPct val="0"/>
              </a:spcBef>
              <a:spcAft>
                <a:spcPct val="0"/>
              </a:spcAft>
            </a:pPr>
            <a:r>
              <a:rPr lang="en-US" sz="1200" dirty="0" smtClean="0">
                <a:solidFill>
                  <a:schemeClr val="tx1"/>
                </a:solidFill>
              </a:rPr>
              <a:t>UD 2</a:t>
            </a:r>
          </a:p>
        </p:txBody>
      </p:sp>
      <p:sp>
        <p:nvSpPr>
          <p:cNvPr id="28" name="Rectangle 27"/>
          <p:cNvSpPr/>
          <p:nvPr/>
        </p:nvSpPr>
        <p:spPr bwMode="auto">
          <a:xfrm>
            <a:off x="9270743" y="1921328"/>
            <a:ext cx="738222" cy="54428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B</a:t>
            </a:r>
          </a:p>
          <a:p>
            <a:pPr algn="ctr" defTabSz="914099" fontAlgn="base">
              <a:spcBef>
                <a:spcPct val="0"/>
              </a:spcBef>
              <a:spcAft>
                <a:spcPct val="0"/>
              </a:spcAft>
            </a:pPr>
            <a:r>
              <a:rPr lang="en-US" sz="1200" dirty="0" smtClean="0">
                <a:solidFill>
                  <a:schemeClr val="bg1"/>
                </a:solidFill>
              </a:rPr>
              <a:t>UD 2</a:t>
            </a:r>
          </a:p>
        </p:txBody>
      </p:sp>
      <p:grpSp>
        <p:nvGrpSpPr>
          <p:cNvPr id="31" name="Group 30"/>
          <p:cNvGrpSpPr/>
          <p:nvPr/>
        </p:nvGrpSpPr>
        <p:grpSpPr>
          <a:xfrm>
            <a:off x="7240497" y="4370614"/>
            <a:ext cx="1610665" cy="1143000"/>
            <a:chOff x="5333994" y="1828800"/>
            <a:chExt cx="1828796" cy="1600200"/>
          </a:xfrm>
        </p:grpSpPr>
        <p:sp>
          <p:nvSpPr>
            <p:cNvPr id="32" name="Rectangle 31"/>
            <p:cNvSpPr/>
            <p:nvPr/>
          </p:nvSpPr>
          <p:spPr bwMode="auto">
            <a:xfrm>
              <a:off x="5333995" y="1828800"/>
              <a:ext cx="838199" cy="762000"/>
            </a:xfrm>
            <a:prstGeom prst="rect">
              <a:avLst/>
            </a:prstGeom>
            <a:solidFill>
              <a:schemeClr val="accent1">
                <a:lumMod val="60000"/>
                <a:lumOff val="4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A</a:t>
              </a:r>
            </a:p>
            <a:p>
              <a:pPr algn="ctr" defTabSz="914099" fontAlgn="base">
                <a:spcBef>
                  <a:spcPct val="0"/>
                </a:spcBef>
                <a:spcAft>
                  <a:spcPct val="0"/>
                </a:spcAft>
              </a:pPr>
              <a:r>
                <a:rPr lang="en-US" sz="1200" dirty="0" smtClean="0">
                  <a:solidFill>
                    <a:schemeClr val="bg1"/>
                  </a:solidFill>
                </a:rPr>
                <a:t>UD 1</a:t>
              </a:r>
            </a:p>
          </p:txBody>
        </p:sp>
        <p:sp>
          <p:nvSpPr>
            <p:cNvPr id="33" name="Rectangle 32"/>
            <p:cNvSpPr/>
            <p:nvPr/>
          </p:nvSpPr>
          <p:spPr bwMode="auto">
            <a:xfrm>
              <a:off x="6324591" y="1828800"/>
              <a:ext cx="838199" cy="762000"/>
            </a:xfrm>
            <a:prstGeom prst="rect">
              <a:avLst/>
            </a:prstGeom>
            <a:solidFill>
              <a:schemeClr val="accent1">
                <a:lumMod val="60000"/>
                <a:lumOff val="4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A</a:t>
              </a:r>
            </a:p>
            <a:p>
              <a:pPr algn="ctr" defTabSz="914099" fontAlgn="base">
                <a:spcBef>
                  <a:spcPct val="0"/>
                </a:spcBef>
                <a:spcAft>
                  <a:spcPct val="0"/>
                </a:spcAft>
              </a:pPr>
              <a:r>
                <a:rPr lang="en-US" sz="1200" dirty="0" smtClean="0">
                  <a:solidFill>
                    <a:schemeClr val="bg1"/>
                  </a:solidFill>
                </a:rPr>
                <a:t>UD 2</a:t>
              </a:r>
            </a:p>
          </p:txBody>
        </p:sp>
        <p:sp>
          <p:nvSpPr>
            <p:cNvPr id="34" name="Rectangle 33"/>
            <p:cNvSpPr/>
            <p:nvPr/>
          </p:nvSpPr>
          <p:spPr bwMode="auto">
            <a:xfrm>
              <a:off x="5333994" y="2667000"/>
              <a:ext cx="838199" cy="762000"/>
            </a:xfrm>
            <a:prstGeom prst="rect">
              <a:avLst/>
            </a:prstGeom>
            <a:solidFill>
              <a:schemeClr val="accent5">
                <a:lumMod val="60000"/>
                <a:lumOff val="40000"/>
              </a:schemeClr>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B</a:t>
              </a:r>
            </a:p>
            <a:p>
              <a:pPr algn="ctr" defTabSz="914099" fontAlgn="base">
                <a:spcBef>
                  <a:spcPct val="0"/>
                </a:spcBef>
                <a:spcAft>
                  <a:spcPct val="0"/>
                </a:spcAft>
              </a:pPr>
              <a:r>
                <a:rPr lang="en-US" sz="1200" dirty="0" smtClean="0">
                  <a:solidFill>
                    <a:schemeClr val="bg1"/>
                  </a:solidFill>
                </a:rPr>
                <a:t>UD 1</a:t>
              </a:r>
            </a:p>
          </p:txBody>
        </p:sp>
        <p:sp>
          <p:nvSpPr>
            <p:cNvPr id="35" name="Rectangle 34"/>
            <p:cNvSpPr/>
            <p:nvPr/>
          </p:nvSpPr>
          <p:spPr bwMode="auto">
            <a:xfrm>
              <a:off x="6324591" y="2667000"/>
              <a:ext cx="838199" cy="762000"/>
            </a:xfrm>
            <a:prstGeom prst="rect">
              <a:avLst/>
            </a:prstGeom>
            <a:solidFill>
              <a:schemeClr val="accent5">
                <a:lumMod val="60000"/>
                <a:lumOff val="40000"/>
              </a:schemeClr>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B</a:t>
              </a:r>
            </a:p>
            <a:p>
              <a:pPr algn="ctr" defTabSz="914099" fontAlgn="base">
                <a:spcBef>
                  <a:spcPct val="0"/>
                </a:spcBef>
                <a:spcAft>
                  <a:spcPct val="0"/>
                </a:spcAft>
              </a:pPr>
              <a:r>
                <a:rPr lang="en-US" sz="1200" dirty="0" smtClean="0">
                  <a:solidFill>
                    <a:schemeClr val="bg1"/>
                  </a:solidFill>
                </a:rPr>
                <a:t>UD 2</a:t>
              </a:r>
            </a:p>
          </p:txBody>
        </p:sp>
      </p:grpSp>
      <p:grpSp>
        <p:nvGrpSpPr>
          <p:cNvPr id="36" name="Group 35"/>
          <p:cNvGrpSpPr/>
          <p:nvPr/>
        </p:nvGrpSpPr>
        <p:grpSpPr>
          <a:xfrm>
            <a:off x="9665346" y="4370614"/>
            <a:ext cx="1610666" cy="1143000"/>
            <a:chOff x="5333993" y="1828800"/>
            <a:chExt cx="1828797" cy="1600200"/>
          </a:xfrm>
        </p:grpSpPr>
        <p:sp>
          <p:nvSpPr>
            <p:cNvPr id="37" name="Rectangle 36"/>
            <p:cNvSpPr/>
            <p:nvPr/>
          </p:nvSpPr>
          <p:spPr bwMode="auto">
            <a:xfrm>
              <a:off x="5333993" y="1828800"/>
              <a:ext cx="838199" cy="7620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tx1"/>
                  </a:solidFill>
                </a:rPr>
                <a:t>Role A</a:t>
              </a:r>
            </a:p>
            <a:p>
              <a:pPr algn="ctr" defTabSz="914099" fontAlgn="base">
                <a:spcBef>
                  <a:spcPct val="0"/>
                </a:spcBef>
                <a:spcAft>
                  <a:spcPct val="0"/>
                </a:spcAft>
              </a:pPr>
              <a:r>
                <a:rPr lang="en-US" sz="1200" dirty="0" smtClean="0">
                  <a:solidFill>
                    <a:schemeClr val="tx1"/>
                  </a:solidFill>
                </a:rPr>
                <a:t>UD 1</a:t>
              </a:r>
            </a:p>
          </p:txBody>
        </p:sp>
        <p:sp>
          <p:nvSpPr>
            <p:cNvPr id="38" name="Rectangle 37"/>
            <p:cNvSpPr/>
            <p:nvPr/>
          </p:nvSpPr>
          <p:spPr bwMode="auto">
            <a:xfrm>
              <a:off x="6324591" y="1828800"/>
              <a:ext cx="838199" cy="7620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tx1"/>
                  </a:solidFill>
                </a:rPr>
                <a:t>Role A</a:t>
              </a:r>
            </a:p>
            <a:p>
              <a:pPr algn="ctr" defTabSz="914099" fontAlgn="base">
                <a:spcBef>
                  <a:spcPct val="0"/>
                </a:spcBef>
                <a:spcAft>
                  <a:spcPct val="0"/>
                </a:spcAft>
              </a:pPr>
              <a:r>
                <a:rPr lang="en-US" sz="1200" dirty="0" smtClean="0">
                  <a:solidFill>
                    <a:schemeClr val="tx1"/>
                  </a:solidFill>
                </a:rPr>
                <a:t>UD 2</a:t>
              </a:r>
            </a:p>
          </p:txBody>
        </p:sp>
        <p:sp>
          <p:nvSpPr>
            <p:cNvPr id="39" name="Rectangle 38"/>
            <p:cNvSpPr/>
            <p:nvPr/>
          </p:nvSpPr>
          <p:spPr bwMode="auto">
            <a:xfrm>
              <a:off x="5333993" y="2667000"/>
              <a:ext cx="838199" cy="7620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B</a:t>
              </a:r>
            </a:p>
            <a:p>
              <a:pPr algn="ctr" defTabSz="914099" fontAlgn="base">
                <a:spcBef>
                  <a:spcPct val="0"/>
                </a:spcBef>
                <a:spcAft>
                  <a:spcPct val="0"/>
                </a:spcAft>
              </a:pPr>
              <a:r>
                <a:rPr lang="en-US" sz="1200" dirty="0" smtClean="0">
                  <a:solidFill>
                    <a:schemeClr val="bg1"/>
                  </a:solidFill>
                </a:rPr>
                <a:t>UD 1</a:t>
              </a:r>
            </a:p>
          </p:txBody>
        </p:sp>
        <p:sp>
          <p:nvSpPr>
            <p:cNvPr id="40" name="Rectangle 39"/>
            <p:cNvSpPr/>
            <p:nvPr/>
          </p:nvSpPr>
          <p:spPr bwMode="auto">
            <a:xfrm>
              <a:off x="6324591" y="2667000"/>
              <a:ext cx="838199" cy="7620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Role B</a:t>
              </a:r>
            </a:p>
            <a:p>
              <a:pPr algn="ctr" defTabSz="914099" fontAlgn="base">
                <a:spcBef>
                  <a:spcPct val="0"/>
                </a:spcBef>
                <a:spcAft>
                  <a:spcPct val="0"/>
                </a:spcAft>
              </a:pPr>
              <a:r>
                <a:rPr lang="en-US" sz="1200" dirty="0" smtClean="0">
                  <a:solidFill>
                    <a:schemeClr val="bg1"/>
                  </a:solidFill>
                </a:rPr>
                <a:t>UD 2</a:t>
              </a:r>
            </a:p>
          </p:txBody>
        </p:sp>
      </p:grpSp>
      <p:sp>
        <p:nvSpPr>
          <p:cNvPr id="41" name="Trapezoid 40"/>
          <p:cNvSpPr/>
          <p:nvPr/>
        </p:nvSpPr>
        <p:spPr bwMode="auto">
          <a:xfrm>
            <a:off x="8555279" y="3261360"/>
            <a:ext cx="1406614" cy="548640"/>
          </a:xfrm>
          <a:prstGeom prst="trapezoid">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LB</a:t>
            </a:r>
          </a:p>
        </p:txBody>
      </p:sp>
      <p:sp>
        <p:nvSpPr>
          <p:cNvPr id="52" name="TextBox 51"/>
          <p:cNvSpPr txBox="1"/>
          <p:nvPr/>
        </p:nvSpPr>
        <p:spPr>
          <a:xfrm>
            <a:off x="8564326" y="2604701"/>
            <a:ext cx="1311256"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In-Place Update</a:t>
            </a:r>
          </a:p>
        </p:txBody>
      </p:sp>
      <p:sp>
        <p:nvSpPr>
          <p:cNvPr id="53" name="TextBox 52"/>
          <p:cNvSpPr txBox="1"/>
          <p:nvPr/>
        </p:nvSpPr>
        <p:spPr>
          <a:xfrm>
            <a:off x="8513030" y="5638801"/>
            <a:ext cx="1413849"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VIP Swap Update</a:t>
            </a:r>
          </a:p>
        </p:txBody>
      </p:sp>
    </p:spTree>
    <p:extLst>
      <p:ext uri="{BB962C8B-B14F-4D97-AF65-F5344CB8AC3E}">
        <p14:creationId xmlns:p14="http://schemas.microsoft.com/office/powerpoint/2010/main" val="2417287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46"/>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4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31"/>
                                        </p:tgtEl>
                                      </p:cBhvr>
                                    </p:animEffect>
                                    <p:set>
                                      <p:cBhvr>
                                        <p:cTn id="50"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6" grpId="0" animBg="1"/>
      <p:bldP spid="28" grpId="0" animBg="1"/>
      <p:bldP spid="41" grpId="0" animBg="1"/>
      <p:bldP spid="5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Type Characteristics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12607362"/>
              </p:ext>
            </p:extLst>
          </p:nvPr>
        </p:nvGraphicFramePr>
        <p:xfrm>
          <a:off x="1325880" y="1363028"/>
          <a:ext cx="9573769" cy="4708589"/>
        </p:xfrm>
        <a:graphic>
          <a:graphicData uri="http://schemas.openxmlformats.org/drawingml/2006/table">
            <a:tbl>
              <a:tblPr firstRow="1" firstCol="1" bandRow="1">
                <a:tableStyleId>{5C22544A-7EE6-4342-B048-85BDC9FD1C3A}</a:tableStyleId>
              </a:tblPr>
              <a:tblGrid>
                <a:gridCol w="4208628"/>
                <a:gridCol w="2104315"/>
                <a:gridCol w="1053115"/>
                <a:gridCol w="2207711"/>
              </a:tblGrid>
              <a:tr h="429885">
                <a:tc>
                  <a:txBody>
                    <a:bodyPr/>
                    <a:lstStyle/>
                    <a:p>
                      <a:pPr marL="0" marR="0">
                        <a:spcBef>
                          <a:spcPts val="0"/>
                        </a:spcBef>
                        <a:spcAft>
                          <a:spcPts val="0"/>
                        </a:spcAft>
                      </a:pPr>
                      <a:r>
                        <a:rPr lang="en-US" sz="1400" b="1" dirty="0" smtClean="0">
                          <a:solidFill>
                            <a:schemeClr val="bg1"/>
                          </a:solidFill>
                          <a:effectLst/>
                        </a:rPr>
                        <a:t>Supported Changes</a:t>
                      </a:r>
                      <a:endParaRPr lang="en-US" sz="1400" b="1" dirty="0">
                        <a:solidFill>
                          <a:schemeClr val="bg1"/>
                        </a:solidFill>
                        <a:effectLst/>
                        <a:latin typeface="Segoe UI"/>
                        <a:ea typeface="Calibri"/>
                        <a:cs typeface="Arial"/>
                      </a:endParaRPr>
                    </a:p>
                  </a:txBody>
                  <a:tcPr marL="60007" marR="60007" marT="0" marB="0"/>
                </a:tc>
                <a:tc>
                  <a:txBody>
                    <a:bodyPr/>
                    <a:lstStyle/>
                    <a:p>
                      <a:pPr marL="0" marR="0" algn="ctr">
                        <a:spcBef>
                          <a:spcPts val="0"/>
                        </a:spcBef>
                        <a:spcAft>
                          <a:spcPts val="0"/>
                        </a:spcAft>
                      </a:pPr>
                      <a:r>
                        <a:rPr lang="en-US" sz="1400" b="1" dirty="0" smtClean="0">
                          <a:solidFill>
                            <a:schemeClr val="bg1"/>
                          </a:solidFill>
                          <a:effectLst/>
                        </a:rPr>
                        <a:t>In-place</a:t>
                      </a:r>
                      <a:endParaRPr lang="en-US" sz="1400" b="1" dirty="0">
                        <a:solidFill>
                          <a:schemeClr val="bg1"/>
                        </a:solidFill>
                        <a:effectLst/>
                        <a:latin typeface="Segoe UI"/>
                        <a:ea typeface="Calibri"/>
                        <a:cs typeface="Arial"/>
                      </a:endParaRPr>
                    </a:p>
                  </a:txBody>
                  <a:tcPr marL="60007" marR="60007" marT="0" marB="0"/>
                </a:tc>
                <a:tc>
                  <a:txBody>
                    <a:bodyPr/>
                    <a:lstStyle/>
                    <a:p>
                      <a:pPr marL="0" marR="0" algn="ctr">
                        <a:spcBef>
                          <a:spcPts val="0"/>
                        </a:spcBef>
                        <a:spcAft>
                          <a:spcPts val="0"/>
                        </a:spcAft>
                      </a:pPr>
                      <a:r>
                        <a:rPr lang="en-US" sz="1400" b="1" dirty="0" smtClean="0">
                          <a:solidFill>
                            <a:schemeClr val="bg1"/>
                          </a:solidFill>
                          <a:effectLst/>
                        </a:rPr>
                        <a:t>VIP Swap</a:t>
                      </a:r>
                      <a:endParaRPr lang="en-US" sz="1400" b="1" dirty="0">
                        <a:solidFill>
                          <a:schemeClr val="bg1"/>
                        </a:solidFill>
                        <a:effectLst/>
                        <a:latin typeface="Segoe UI"/>
                        <a:ea typeface="Calibri"/>
                        <a:cs typeface="Arial"/>
                      </a:endParaRPr>
                    </a:p>
                  </a:txBody>
                  <a:tcPr marL="60007" marR="60007" marT="0" marB="0">
                    <a:lnB w="38100" cmpd="sng">
                      <a:noFill/>
                    </a:lnB>
                  </a:tcPr>
                </a:tc>
                <a:tc>
                  <a:txBody>
                    <a:bodyPr/>
                    <a:lstStyle/>
                    <a:p>
                      <a:pPr marL="0" marR="0" algn="ctr">
                        <a:spcBef>
                          <a:spcPts val="0"/>
                        </a:spcBef>
                        <a:spcAft>
                          <a:spcPts val="0"/>
                        </a:spcAft>
                      </a:pPr>
                      <a:r>
                        <a:rPr lang="en-US" sz="1400" b="1" dirty="0">
                          <a:solidFill>
                            <a:schemeClr val="bg1"/>
                          </a:solidFill>
                          <a:effectLst/>
                        </a:rPr>
                        <a:t>Delete and </a:t>
                      </a:r>
                      <a:r>
                        <a:rPr lang="en-US" sz="1400" b="1" dirty="0" smtClean="0">
                          <a:solidFill>
                            <a:schemeClr val="bg1"/>
                          </a:solidFill>
                          <a:effectLst/>
                        </a:rPr>
                        <a:t>Redeploy</a:t>
                      </a:r>
                      <a:endParaRPr lang="en-US" sz="1400" b="1" dirty="0">
                        <a:solidFill>
                          <a:schemeClr val="bg1"/>
                        </a:solidFill>
                        <a:effectLst/>
                        <a:latin typeface="Segoe UI"/>
                        <a:ea typeface="Calibri"/>
                        <a:cs typeface="Arial"/>
                      </a:endParaRPr>
                    </a:p>
                  </a:txBody>
                  <a:tcPr marL="60007" marR="60007" marT="0" marB="0">
                    <a:lnB w="38100" cmpd="sng">
                      <a:noFill/>
                    </a:lnB>
                  </a:tcPr>
                </a:tc>
              </a:tr>
              <a:tr h="329131">
                <a:tc>
                  <a:txBody>
                    <a:bodyPr/>
                    <a:lstStyle/>
                    <a:p>
                      <a:pPr marL="9525" marR="9525">
                        <a:lnSpc>
                          <a:spcPct val="140000"/>
                        </a:lnSpc>
                        <a:spcBef>
                          <a:spcPts val="0"/>
                        </a:spcBef>
                        <a:spcAft>
                          <a:spcPts val="0"/>
                        </a:spcAft>
                      </a:pPr>
                      <a:r>
                        <a:rPr lang="en-US" sz="1400" b="0">
                          <a:solidFill>
                            <a:schemeClr val="bg1"/>
                          </a:solidFill>
                          <a:effectLst/>
                        </a:rPr>
                        <a:t>Operating system version</a:t>
                      </a:r>
                      <a:endParaRPr lang="en-US" sz="1400" b="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smtClean="0">
                          <a:solidFill>
                            <a:schemeClr val="bg1"/>
                          </a:solidFill>
                          <a:effectLst/>
                          <a:latin typeface="+mn-lt"/>
                          <a:ea typeface="+mn-ea"/>
                          <a:cs typeface="+mn-cs"/>
                        </a:rPr>
                        <a:t>Yes</a:t>
                      </a:r>
                      <a:endParaRPr lang="en-US" sz="1400" b="0" dirty="0">
                        <a:solidFill>
                          <a:schemeClr val="bg1"/>
                        </a:solidFill>
                        <a:effectLst/>
                        <a:latin typeface="Segoe UI"/>
                        <a:ea typeface="Calibri"/>
                        <a:cs typeface="Arial"/>
                      </a:endParaRPr>
                    </a:p>
                  </a:txBody>
                  <a:tcPr marL="60007" marR="60007" marT="0" marB="0">
                    <a:lnR w="12700" cmpd="sng">
                      <a:noFill/>
                    </a:lnR>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r>
              <a:tr h="329131">
                <a:tc>
                  <a:txBody>
                    <a:bodyPr/>
                    <a:lstStyle/>
                    <a:p>
                      <a:pPr marL="9525" marR="9525">
                        <a:lnSpc>
                          <a:spcPct val="140000"/>
                        </a:lnSpc>
                        <a:spcBef>
                          <a:spcPts val="0"/>
                        </a:spcBef>
                        <a:spcAft>
                          <a:spcPts val="0"/>
                        </a:spcAft>
                      </a:pPr>
                      <a:r>
                        <a:rPr lang="en-US" sz="1400" b="0">
                          <a:solidFill>
                            <a:schemeClr val="bg1"/>
                          </a:solidFill>
                          <a:effectLst/>
                        </a:rPr>
                        <a:t>.NET trust level</a:t>
                      </a:r>
                      <a:endParaRPr lang="en-US" sz="1400" b="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smtClean="0">
                          <a:solidFill>
                            <a:schemeClr val="bg1"/>
                          </a:solidFill>
                          <a:effectLst/>
                          <a:latin typeface="+mn-lt"/>
                          <a:ea typeface="+mn-ea"/>
                          <a:cs typeface="+mn-cs"/>
                        </a:rPr>
                        <a:t>Yes</a:t>
                      </a:r>
                      <a:endParaRPr lang="en-US" sz="1400" b="0" dirty="0">
                        <a:solidFill>
                          <a:schemeClr val="bg1"/>
                        </a:solidFill>
                        <a:effectLst/>
                        <a:latin typeface="Segoe UI"/>
                        <a:ea typeface="Calibri"/>
                        <a:cs typeface="Arial"/>
                      </a:endParaRPr>
                    </a:p>
                  </a:txBody>
                  <a:tcPr marL="60007" marR="60007" marT="0" marB="0">
                    <a:lnR w="12700" cmpd="sng">
                      <a:noFill/>
                    </a:lnR>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r>
              <a:tr h="329131">
                <a:tc>
                  <a:txBody>
                    <a:bodyPr/>
                    <a:lstStyle/>
                    <a:p>
                      <a:pPr marL="9525" marR="9525">
                        <a:lnSpc>
                          <a:spcPct val="140000"/>
                        </a:lnSpc>
                        <a:spcBef>
                          <a:spcPts val="0"/>
                        </a:spcBef>
                        <a:spcAft>
                          <a:spcPts val="0"/>
                        </a:spcAft>
                      </a:pPr>
                      <a:r>
                        <a:rPr lang="en-US" sz="1400" b="0" dirty="0">
                          <a:solidFill>
                            <a:schemeClr val="bg1"/>
                          </a:solidFill>
                          <a:effectLst/>
                        </a:rPr>
                        <a:t>Virtual machine size</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smtClean="0">
                          <a:solidFill>
                            <a:schemeClr val="bg1"/>
                          </a:solidFill>
                          <a:effectLst/>
                        </a:rPr>
                        <a:t>Soon</a:t>
                      </a:r>
                      <a:endParaRPr lang="en-US" sz="1400" b="0" dirty="0">
                        <a:solidFill>
                          <a:schemeClr val="bg1"/>
                        </a:solidFill>
                        <a:effectLst/>
                        <a:latin typeface="Segoe UI"/>
                        <a:ea typeface="Calibri"/>
                        <a:cs typeface="Arial"/>
                      </a:endParaRPr>
                    </a:p>
                  </a:txBody>
                  <a:tcPr marL="60007" marR="60007" marT="0" marB="0">
                    <a:lnR w="12700" cmpd="sng">
                      <a:noFill/>
                    </a:lnR>
                    <a:solidFill>
                      <a:schemeClr val="accent6">
                        <a:lumMod val="40000"/>
                        <a:lumOff val="60000"/>
                      </a:schemeClr>
                    </a:solidFill>
                  </a:tcPr>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r>
              <a:tr h="658263">
                <a:tc>
                  <a:txBody>
                    <a:bodyPr/>
                    <a:lstStyle/>
                    <a:p>
                      <a:pPr marL="9525" marR="9525">
                        <a:lnSpc>
                          <a:spcPct val="140000"/>
                        </a:lnSpc>
                        <a:spcBef>
                          <a:spcPts val="0"/>
                        </a:spcBef>
                        <a:spcAft>
                          <a:spcPts val="0"/>
                        </a:spcAft>
                      </a:pPr>
                      <a:r>
                        <a:rPr lang="en-US" sz="1400" b="0" dirty="0">
                          <a:solidFill>
                            <a:schemeClr val="bg1"/>
                          </a:solidFill>
                          <a:effectLst/>
                        </a:rPr>
                        <a:t>Local storage settings</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a:solidFill>
                            <a:schemeClr val="bg1"/>
                          </a:solidFill>
                          <a:effectLst/>
                        </a:rPr>
                        <a:t>Yes </a:t>
                      </a:r>
                    </a:p>
                    <a:p>
                      <a:pPr marL="9525" marR="9525" algn="ctr">
                        <a:lnSpc>
                          <a:spcPct val="140000"/>
                        </a:lnSpc>
                        <a:spcBef>
                          <a:spcPts val="0"/>
                        </a:spcBef>
                        <a:spcAft>
                          <a:spcPts val="0"/>
                        </a:spcAft>
                      </a:pPr>
                      <a:r>
                        <a:rPr lang="en-US" sz="1400" b="0" dirty="0">
                          <a:solidFill>
                            <a:schemeClr val="bg1"/>
                          </a:solidFill>
                          <a:effectLst/>
                        </a:rPr>
                        <a:t>(increase only)</a:t>
                      </a:r>
                      <a:endParaRPr lang="en-US" sz="1400" b="0" dirty="0">
                        <a:solidFill>
                          <a:schemeClr val="bg1"/>
                        </a:solidFill>
                        <a:effectLst/>
                        <a:latin typeface="Segoe UI"/>
                        <a:ea typeface="Calibri"/>
                        <a:cs typeface="Arial"/>
                      </a:endParaRPr>
                    </a:p>
                  </a:txBody>
                  <a:tcPr marL="60007" marR="60007" marT="0" marB="0">
                    <a:lnR w="12700" cmpd="sng">
                      <a:noFill/>
                    </a:lnR>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r>
              <a:tr h="329131">
                <a:tc>
                  <a:txBody>
                    <a:bodyPr/>
                    <a:lstStyle/>
                    <a:p>
                      <a:pPr marL="9525" marR="9525">
                        <a:lnSpc>
                          <a:spcPct val="140000"/>
                        </a:lnSpc>
                        <a:spcBef>
                          <a:spcPts val="0"/>
                        </a:spcBef>
                        <a:spcAft>
                          <a:spcPts val="0"/>
                        </a:spcAft>
                      </a:pPr>
                      <a:r>
                        <a:rPr lang="en-US" sz="1400" b="0" dirty="0">
                          <a:solidFill>
                            <a:schemeClr val="bg1"/>
                          </a:solidFill>
                          <a:effectLst/>
                        </a:rPr>
                        <a:t>Number of </a:t>
                      </a:r>
                      <a:r>
                        <a:rPr lang="en-US" sz="1400" b="0" dirty="0" smtClean="0">
                          <a:solidFill>
                            <a:schemeClr val="bg1"/>
                          </a:solidFill>
                          <a:effectLst/>
                        </a:rPr>
                        <a:t>roles</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smtClean="0">
                          <a:solidFill>
                            <a:schemeClr val="bg1"/>
                          </a:solidFill>
                          <a:effectLst/>
                        </a:rPr>
                        <a:t>Soon</a:t>
                      </a:r>
                      <a:endParaRPr lang="en-US" sz="1400" b="0" dirty="0">
                        <a:solidFill>
                          <a:schemeClr val="bg1"/>
                        </a:solidFill>
                        <a:effectLst/>
                        <a:latin typeface="Segoe UI"/>
                        <a:ea typeface="Calibri"/>
                        <a:cs typeface="Arial"/>
                      </a:endParaRPr>
                    </a:p>
                  </a:txBody>
                  <a:tcPr marL="60007" marR="60007" marT="0" marB="0">
                    <a:lnR w="12700" cmpd="sng">
                      <a:noFill/>
                    </a:lnR>
                    <a:solidFill>
                      <a:schemeClr val="accent6">
                        <a:lumMod val="40000"/>
                        <a:lumOff val="60000"/>
                      </a:schemeClr>
                    </a:solidFill>
                  </a:tcPr>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r>
              <a:tr h="329131">
                <a:tc>
                  <a:txBody>
                    <a:bodyPr/>
                    <a:lstStyle/>
                    <a:p>
                      <a:pPr marL="9525" marR="9525">
                        <a:lnSpc>
                          <a:spcPct val="140000"/>
                        </a:lnSpc>
                        <a:spcBef>
                          <a:spcPts val="0"/>
                        </a:spcBef>
                        <a:spcAft>
                          <a:spcPts val="0"/>
                        </a:spcAft>
                      </a:pPr>
                      <a:r>
                        <a:rPr lang="en-US" sz="1400" b="0" dirty="0">
                          <a:solidFill>
                            <a:schemeClr val="bg1"/>
                          </a:solidFill>
                          <a:effectLst/>
                        </a:rPr>
                        <a:t>Number of </a:t>
                      </a:r>
                      <a:r>
                        <a:rPr lang="en-US" sz="1400" b="0" dirty="0" smtClean="0">
                          <a:solidFill>
                            <a:schemeClr val="bg1"/>
                          </a:solidFill>
                          <a:effectLst/>
                        </a:rPr>
                        <a:t>role instances</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lnT w="12700" cmpd="sng">
                      <a:noFill/>
                    </a:lnT>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lnT w="12700" cmpd="sng">
                      <a:noFill/>
                    </a:lnT>
                    <a:solidFill>
                      <a:schemeClr val="tx1"/>
                    </a:solidFill>
                  </a:tcPr>
                </a:tc>
              </a:tr>
              <a:tr h="329131">
                <a:tc>
                  <a:txBody>
                    <a:bodyPr/>
                    <a:lstStyle/>
                    <a:p>
                      <a:pPr marL="9525" marR="9525">
                        <a:lnSpc>
                          <a:spcPct val="140000"/>
                        </a:lnSpc>
                        <a:spcBef>
                          <a:spcPts val="0"/>
                        </a:spcBef>
                        <a:spcAft>
                          <a:spcPts val="0"/>
                        </a:spcAft>
                      </a:pPr>
                      <a:r>
                        <a:rPr lang="en-US" sz="1400" b="0" dirty="0">
                          <a:solidFill>
                            <a:schemeClr val="bg1"/>
                          </a:solidFill>
                          <a:effectLst/>
                        </a:rPr>
                        <a:t>Number or type of </a:t>
                      </a:r>
                      <a:r>
                        <a:rPr lang="en-US" sz="1400" b="0" dirty="0" smtClean="0">
                          <a:solidFill>
                            <a:schemeClr val="bg1"/>
                          </a:solidFill>
                          <a:effectLst/>
                        </a:rPr>
                        <a:t>endpoints</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smtClean="0">
                          <a:solidFill>
                            <a:schemeClr val="bg1"/>
                          </a:solidFill>
                          <a:effectLst/>
                        </a:rPr>
                        <a:t>Soon</a:t>
                      </a:r>
                      <a:endParaRPr lang="en-US" sz="1400" b="0" dirty="0">
                        <a:solidFill>
                          <a:schemeClr val="bg1"/>
                        </a:solidFill>
                        <a:effectLst/>
                        <a:latin typeface="Segoe UI"/>
                        <a:ea typeface="Calibri"/>
                        <a:cs typeface="Arial"/>
                      </a:endParaRPr>
                    </a:p>
                  </a:txBody>
                  <a:tcPr marL="60007" marR="60007" marT="0" marB="0">
                    <a:solidFill>
                      <a:schemeClr val="accent6">
                        <a:lumMod val="40000"/>
                        <a:lumOff val="60000"/>
                      </a:schemeClr>
                    </a:solidFill>
                  </a:tcPr>
                </a:tc>
                <a:tc>
                  <a:txBody>
                    <a:bodyPr/>
                    <a:lstStyle/>
                    <a:p>
                      <a:pPr marL="9525" marR="9525" algn="ctr">
                        <a:lnSpc>
                          <a:spcPct val="140000"/>
                        </a:lnSpc>
                        <a:spcBef>
                          <a:spcPts val="0"/>
                        </a:spcBef>
                        <a:spcAft>
                          <a:spcPts val="0"/>
                        </a:spcAft>
                      </a:pPr>
                      <a:r>
                        <a:rPr lang="en-US" sz="1400" b="0" dirty="0">
                          <a:solidFill>
                            <a:schemeClr val="bg1"/>
                          </a:solidFill>
                          <a:effectLst/>
                        </a:rPr>
                        <a:t>No</a:t>
                      </a:r>
                      <a:endParaRPr lang="en-US" sz="1400" b="0" dirty="0">
                        <a:solidFill>
                          <a:schemeClr val="bg1"/>
                        </a:solidFill>
                        <a:effectLst/>
                        <a:latin typeface="Segoe UI"/>
                        <a:ea typeface="Calibri"/>
                        <a:cs typeface="Arial"/>
                      </a:endParaRPr>
                    </a:p>
                  </a:txBody>
                  <a:tcPr marL="60007" marR="60007" marT="0" marB="0">
                    <a:solidFill>
                      <a:schemeClr val="accent2">
                        <a:lumMod val="20000"/>
                        <a:lumOff val="80000"/>
                      </a:schemeClr>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r>
              <a:tr h="329131">
                <a:tc>
                  <a:txBody>
                    <a:bodyPr/>
                    <a:lstStyle/>
                    <a:p>
                      <a:pPr marL="9525" marR="9525">
                        <a:lnSpc>
                          <a:spcPct val="140000"/>
                        </a:lnSpc>
                        <a:spcBef>
                          <a:spcPts val="0"/>
                        </a:spcBef>
                        <a:spcAft>
                          <a:spcPts val="0"/>
                        </a:spcAft>
                      </a:pPr>
                      <a:r>
                        <a:rPr lang="en-US" sz="1400" b="0" dirty="0">
                          <a:solidFill>
                            <a:schemeClr val="bg1"/>
                          </a:solidFill>
                          <a:effectLst/>
                        </a:rPr>
                        <a:t>Names and values of configuration settings</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smtClean="0">
                          <a:solidFill>
                            <a:schemeClr val="bg1"/>
                          </a:solidFill>
                          <a:effectLst/>
                        </a:rPr>
                        <a:t>Soon</a:t>
                      </a:r>
                      <a:endParaRPr lang="en-US" sz="1400" b="0" dirty="0">
                        <a:solidFill>
                          <a:schemeClr val="bg1"/>
                        </a:solidFill>
                        <a:effectLst/>
                        <a:latin typeface="Segoe UI"/>
                        <a:ea typeface="Calibri"/>
                        <a:cs typeface="Arial"/>
                      </a:endParaRPr>
                    </a:p>
                  </a:txBody>
                  <a:tcPr marL="60007" marR="60007" marT="0" marB="0">
                    <a:solidFill>
                      <a:schemeClr val="accent6">
                        <a:lumMod val="40000"/>
                        <a:lumOff val="60000"/>
                      </a:schemeClr>
                    </a:solidFill>
                  </a:tcPr>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r>
              <a:tr h="329131">
                <a:tc>
                  <a:txBody>
                    <a:bodyPr/>
                    <a:lstStyle/>
                    <a:p>
                      <a:pPr marL="9525" marR="9525">
                        <a:lnSpc>
                          <a:spcPct val="140000"/>
                        </a:lnSpc>
                        <a:spcBef>
                          <a:spcPts val="0"/>
                        </a:spcBef>
                        <a:spcAft>
                          <a:spcPts val="0"/>
                        </a:spcAft>
                      </a:pPr>
                      <a:r>
                        <a:rPr lang="en-US" sz="1400" b="0" dirty="0">
                          <a:solidFill>
                            <a:schemeClr val="bg1"/>
                          </a:solidFill>
                          <a:effectLst/>
                        </a:rPr>
                        <a:t>Values (but not names) of configuration settings</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r>
              <a:tr h="329131">
                <a:tc>
                  <a:txBody>
                    <a:bodyPr/>
                    <a:lstStyle/>
                    <a:p>
                      <a:pPr marL="9525" marR="9525">
                        <a:lnSpc>
                          <a:spcPct val="140000"/>
                        </a:lnSpc>
                        <a:spcBef>
                          <a:spcPts val="0"/>
                        </a:spcBef>
                        <a:spcAft>
                          <a:spcPts val="0"/>
                        </a:spcAft>
                      </a:pPr>
                      <a:r>
                        <a:rPr lang="en-US" sz="1400" b="0" dirty="0">
                          <a:solidFill>
                            <a:schemeClr val="bg1"/>
                          </a:solidFill>
                          <a:effectLst/>
                        </a:rPr>
                        <a:t>Add new certificates</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smtClean="0">
                          <a:solidFill>
                            <a:schemeClr val="bg1"/>
                          </a:solidFill>
                          <a:effectLst/>
                        </a:rPr>
                        <a:t>Soon</a:t>
                      </a:r>
                      <a:endParaRPr lang="en-US" sz="1400" b="0" dirty="0">
                        <a:solidFill>
                          <a:schemeClr val="bg1"/>
                        </a:solidFill>
                        <a:effectLst/>
                        <a:latin typeface="Segoe UI"/>
                        <a:ea typeface="Calibri"/>
                        <a:cs typeface="Arial"/>
                      </a:endParaRPr>
                    </a:p>
                  </a:txBody>
                  <a:tcPr marL="60007" marR="60007" marT="0" marB="0">
                    <a:solidFill>
                      <a:schemeClr val="accent6">
                        <a:lumMod val="40000"/>
                        <a:lumOff val="60000"/>
                      </a:schemeClr>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r>
              <a:tr h="329131">
                <a:tc>
                  <a:txBody>
                    <a:bodyPr/>
                    <a:lstStyle/>
                    <a:p>
                      <a:pPr marL="9525" marR="9525">
                        <a:lnSpc>
                          <a:spcPct val="140000"/>
                        </a:lnSpc>
                        <a:spcBef>
                          <a:spcPts val="0"/>
                        </a:spcBef>
                        <a:spcAft>
                          <a:spcPts val="0"/>
                        </a:spcAft>
                      </a:pPr>
                      <a:r>
                        <a:rPr lang="en-US" sz="1400" b="0" dirty="0">
                          <a:solidFill>
                            <a:schemeClr val="bg1"/>
                          </a:solidFill>
                          <a:effectLst/>
                        </a:rPr>
                        <a:t>Change existing certificates</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c>
                  <a:txBody>
                    <a:bodyPr/>
                    <a:lstStyle/>
                    <a:p>
                      <a:pPr marL="9525" marR="9525" algn="ctr">
                        <a:lnSpc>
                          <a:spcPct val="140000"/>
                        </a:lnSpc>
                        <a:spcBef>
                          <a:spcPts val="0"/>
                        </a:spcBef>
                        <a:spcAft>
                          <a:spcPts val="0"/>
                        </a:spcAft>
                      </a:pPr>
                      <a:r>
                        <a:rPr lang="en-US" sz="1400" b="0">
                          <a:solidFill>
                            <a:schemeClr val="bg1"/>
                          </a:solidFill>
                          <a:effectLst/>
                        </a:rPr>
                        <a:t>Yes</a:t>
                      </a:r>
                      <a:endParaRPr lang="en-US" sz="1400" b="0">
                        <a:solidFill>
                          <a:schemeClr val="bg1"/>
                        </a:solidFill>
                        <a:effectLst/>
                        <a:latin typeface="Segoe UI"/>
                        <a:ea typeface="Calibri"/>
                        <a:cs typeface="Arial"/>
                      </a:endParaRPr>
                    </a:p>
                  </a:txBody>
                  <a:tcPr marL="60007" marR="60007" marT="0" marB="0">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r>
              <a:tr h="329131">
                <a:tc>
                  <a:txBody>
                    <a:bodyPr/>
                    <a:lstStyle/>
                    <a:p>
                      <a:pPr marL="9525" marR="9525">
                        <a:lnSpc>
                          <a:spcPct val="140000"/>
                        </a:lnSpc>
                        <a:spcBef>
                          <a:spcPts val="0"/>
                        </a:spcBef>
                        <a:spcAft>
                          <a:spcPts val="0"/>
                        </a:spcAft>
                      </a:pPr>
                      <a:r>
                        <a:rPr lang="en-US" sz="1400" b="0" dirty="0">
                          <a:solidFill>
                            <a:schemeClr val="bg1"/>
                          </a:solidFill>
                          <a:effectLst/>
                        </a:rPr>
                        <a:t>Deploy new code</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c>
                  <a:txBody>
                    <a:bodyPr/>
                    <a:lstStyle/>
                    <a:p>
                      <a:pPr marL="9525" marR="9525" algn="ctr">
                        <a:lnSpc>
                          <a:spcPct val="140000"/>
                        </a:lnSpc>
                        <a:spcBef>
                          <a:spcPts val="0"/>
                        </a:spcBef>
                        <a:spcAft>
                          <a:spcPts val="0"/>
                        </a:spcAft>
                      </a:pPr>
                      <a:r>
                        <a:rPr lang="en-US" sz="1400" b="0" dirty="0">
                          <a:solidFill>
                            <a:schemeClr val="bg1"/>
                          </a:solidFill>
                          <a:effectLst/>
                        </a:rPr>
                        <a:t>Yes</a:t>
                      </a:r>
                      <a:endParaRPr lang="en-US" sz="1400" b="0" dirty="0">
                        <a:solidFill>
                          <a:schemeClr val="bg1"/>
                        </a:solidFill>
                        <a:effectLst/>
                        <a:latin typeface="Segoe UI"/>
                        <a:ea typeface="Calibri"/>
                        <a:cs typeface="Arial"/>
                      </a:endParaRPr>
                    </a:p>
                  </a:txBody>
                  <a:tcPr marL="60007" marR="60007" marT="0" marB="0">
                    <a:solidFill>
                      <a:schemeClr val="tx1"/>
                    </a:solidFill>
                  </a:tcPr>
                </a:tc>
              </a:tr>
            </a:tbl>
          </a:graphicData>
        </a:graphic>
      </p:graphicFrame>
    </p:spTree>
    <p:extLst>
      <p:ext uri="{BB962C8B-B14F-4D97-AF65-F5344CB8AC3E}">
        <p14:creationId xmlns:p14="http://schemas.microsoft.com/office/powerpoint/2010/main" val="229968107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In-Place Update Detail</a:t>
            </a:r>
            <a:endParaRPr lang="en-US" dirty="0"/>
          </a:p>
        </p:txBody>
      </p:sp>
      <p:sp>
        <p:nvSpPr>
          <p:cNvPr id="3" name="Content Placeholder 2"/>
          <p:cNvSpPr>
            <a:spLocks noGrp="1"/>
          </p:cNvSpPr>
          <p:nvPr>
            <p:ph idx="1"/>
          </p:nvPr>
        </p:nvSpPr>
        <p:spPr>
          <a:xfrm>
            <a:off x="736599" y="1219200"/>
            <a:ext cx="11149013" cy="5109091"/>
          </a:xfrm>
        </p:spPr>
        <p:txBody>
          <a:bodyPr/>
          <a:lstStyle/>
          <a:p>
            <a:r>
              <a:rPr lang="en-US" sz="2800" dirty="0" smtClean="0"/>
              <a:t>FC deploys updated role files and configuration to all nodes in parallel</a:t>
            </a:r>
          </a:p>
          <a:p>
            <a:r>
              <a:rPr lang="en-US" sz="2800" dirty="0" smtClean="0"/>
              <a:t>Prepares new role instances:</a:t>
            </a:r>
          </a:p>
          <a:p>
            <a:pPr lvl="1"/>
            <a:r>
              <a:rPr lang="en-US" sz="2400" dirty="0" smtClean="0"/>
              <a:t>FC host agent creates new role VHD</a:t>
            </a:r>
          </a:p>
          <a:p>
            <a:pPr lvl="1"/>
            <a:r>
              <a:rPr lang="en-US" sz="2400" dirty="0" smtClean="0"/>
              <a:t>Attaches and mounts new </a:t>
            </a:r>
            <a:r>
              <a:rPr lang="en-US" sz="2400" dirty="0"/>
              <a:t>role </a:t>
            </a:r>
            <a:r>
              <a:rPr lang="en-US" sz="2400" dirty="0" smtClean="0"/>
              <a:t>VHD</a:t>
            </a:r>
          </a:p>
          <a:p>
            <a:r>
              <a:rPr lang="en-US" sz="2800" dirty="0" smtClean="0"/>
              <a:t>Stops old role instance:</a:t>
            </a:r>
          </a:p>
          <a:p>
            <a:pPr lvl="1"/>
            <a:r>
              <a:rPr lang="en-US" sz="2400" dirty="0" smtClean="0"/>
              <a:t>FC instructs guest agent to stop role instance</a:t>
            </a:r>
          </a:p>
          <a:p>
            <a:pPr lvl="1"/>
            <a:r>
              <a:rPr lang="en-US" sz="2400" dirty="0" smtClean="0"/>
              <a:t>Dismounts and detaches old role VHD</a:t>
            </a:r>
          </a:p>
          <a:p>
            <a:r>
              <a:rPr lang="en-US" sz="2800" dirty="0" smtClean="0"/>
              <a:t>Starts new role instances:</a:t>
            </a:r>
          </a:p>
          <a:p>
            <a:pPr lvl="1"/>
            <a:r>
              <a:rPr lang="en-US" sz="2400" dirty="0" smtClean="0"/>
              <a:t>Calls new role code entry point</a:t>
            </a:r>
          </a:p>
          <a:p>
            <a:pPr lvl="1"/>
            <a:r>
              <a:rPr lang="en-US" sz="2400" dirty="0" smtClean="0"/>
              <a:t>Considers role instance update successful when role code reports “ready”</a:t>
            </a:r>
          </a:p>
          <a:p>
            <a:r>
              <a:rPr lang="en-US" sz="2800" dirty="0" smtClean="0"/>
              <a:t>Note that resource volume is preserved updates of role instance</a:t>
            </a:r>
            <a:endParaRPr lang="en-US" sz="2800" dirty="0"/>
          </a:p>
        </p:txBody>
      </p:sp>
    </p:spTree>
    <p:extLst>
      <p:ext uri="{BB962C8B-B14F-4D97-AF65-F5344CB8AC3E}">
        <p14:creationId xmlns:p14="http://schemas.microsoft.com/office/powerpoint/2010/main" val="173053391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Agenda</a:t>
            </a:r>
            <a:endParaRPr lang="en-US" dirty="0"/>
          </a:p>
        </p:txBody>
      </p:sp>
      <p:sp>
        <p:nvSpPr>
          <p:cNvPr id="3" name="Content Placeholder 2"/>
          <p:cNvSpPr>
            <a:spLocks noGrp="1"/>
          </p:cNvSpPr>
          <p:nvPr>
            <p:ph idx="1"/>
          </p:nvPr>
        </p:nvSpPr>
        <p:spPr>
          <a:xfrm>
            <a:off x="736599" y="1447800"/>
            <a:ext cx="11149013" cy="4235006"/>
          </a:xfrm>
        </p:spPr>
        <p:txBody>
          <a:bodyPr/>
          <a:lstStyle/>
          <a:p>
            <a:r>
              <a:rPr lang="en-US" dirty="0" smtClean="0"/>
              <a:t>Introduction to Windows Azure</a:t>
            </a:r>
            <a:endParaRPr lang="en-US" dirty="0"/>
          </a:p>
          <a:p>
            <a:r>
              <a:rPr lang="en-US" dirty="0" smtClean="0"/>
              <a:t>Windows Azure Fundamentals</a:t>
            </a:r>
          </a:p>
          <a:p>
            <a:r>
              <a:rPr lang="en-US" dirty="0" smtClean="0"/>
              <a:t>Fabric Controller Internals</a:t>
            </a:r>
          </a:p>
          <a:p>
            <a:r>
              <a:rPr lang="en-US" dirty="0" smtClean="0"/>
              <a:t>Deploying a Service</a:t>
            </a:r>
          </a:p>
          <a:p>
            <a:r>
              <a:rPr lang="en-US" dirty="0" smtClean="0"/>
              <a:t>Updating a Service</a:t>
            </a:r>
          </a:p>
          <a:p>
            <a:r>
              <a:rPr lang="en-US" dirty="0" smtClean="0"/>
              <a:t>Host OS Upgrades</a:t>
            </a:r>
          </a:p>
          <a:p>
            <a:r>
              <a:rPr lang="en-US" dirty="0" smtClean="0"/>
              <a:t>Service Health</a:t>
            </a:r>
          </a:p>
          <a:p>
            <a:endParaRPr lang="en-US" dirty="0"/>
          </a:p>
        </p:txBody>
      </p:sp>
      <p:sp>
        <p:nvSpPr>
          <p:cNvPr id="4" name="Rectangle 3"/>
          <p:cNvSpPr/>
          <p:nvPr/>
        </p:nvSpPr>
        <p:spPr>
          <a:xfrm>
            <a:off x="492009" y="4084320"/>
            <a:ext cx="6906726"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791506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Cloud Fundamentals</a:t>
            </a:r>
            <a:endParaRPr lang="en-US" dirty="0"/>
          </a:p>
        </p:txBody>
      </p:sp>
      <p:sp>
        <p:nvSpPr>
          <p:cNvPr id="9" name="Text Placeholder 8"/>
          <p:cNvSpPr>
            <a:spLocks noGrp="1"/>
          </p:cNvSpPr>
          <p:nvPr>
            <p:ph idx="1"/>
          </p:nvPr>
        </p:nvSpPr>
        <p:spPr>
          <a:xfrm>
            <a:off x="519113" y="1499616"/>
            <a:ext cx="11149013" cy="4296561"/>
          </a:xfrm>
        </p:spPr>
        <p:txBody>
          <a:bodyPr/>
          <a:lstStyle/>
          <a:p>
            <a:r>
              <a:rPr lang="en-US" sz="2800" dirty="0" smtClean="0"/>
              <a:t>Infrastructure as a Service (</a:t>
            </a:r>
            <a:r>
              <a:rPr lang="en-US" sz="2800" dirty="0" err="1" smtClean="0"/>
              <a:t>IaaS</a:t>
            </a:r>
            <a:r>
              <a:rPr lang="en-US" sz="2800" dirty="0" smtClean="0"/>
              <a:t>): </a:t>
            </a:r>
            <a:br>
              <a:rPr lang="en-US" sz="2800" dirty="0" smtClean="0"/>
            </a:br>
            <a:r>
              <a:rPr lang="en-US" sz="2800" dirty="0" smtClean="0"/>
              <a:t>basic compute and storage resources</a:t>
            </a:r>
          </a:p>
          <a:p>
            <a:pPr lvl="1"/>
            <a:r>
              <a:rPr lang="en-US" sz="2400" dirty="0" smtClean="0"/>
              <a:t>On-demand servers</a:t>
            </a:r>
          </a:p>
          <a:p>
            <a:pPr lvl="1"/>
            <a:r>
              <a:rPr lang="en-US" sz="2400" dirty="0" smtClean="0"/>
              <a:t>Amazon EC2, </a:t>
            </a:r>
            <a:r>
              <a:rPr lang="en-US" sz="2400" dirty="0" err="1" smtClean="0"/>
              <a:t>VMWare</a:t>
            </a:r>
            <a:r>
              <a:rPr lang="en-US" sz="2400" dirty="0" smtClean="0"/>
              <a:t> </a:t>
            </a:r>
            <a:r>
              <a:rPr lang="en-US" sz="2400" dirty="0" err="1" smtClean="0"/>
              <a:t>vCloud</a:t>
            </a:r>
            <a:endParaRPr lang="en-US" sz="2400" dirty="0" smtClean="0"/>
          </a:p>
          <a:p>
            <a:r>
              <a:rPr lang="en-US" sz="2800" dirty="0" smtClean="0"/>
              <a:t>Platform as a Service (</a:t>
            </a:r>
            <a:r>
              <a:rPr lang="en-US" sz="2800" dirty="0" err="1" smtClean="0"/>
              <a:t>PaaS</a:t>
            </a:r>
            <a:r>
              <a:rPr lang="en-US" sz="2800" dirty="0" smtClean="0"/>
              <a:t>): cloud application infrastructure</a:t>
            </a:r>
          </a:p>
          <a:p>
            <a:pPr lvl="1"/>
            <a:r>
              <a:rPr lang="en-US" sz="2400" dirty="0" smtClean="0"/>
              <a:t>On-demand application-hosting environment</a:t>
            </a:r>
          </a:p>
          <a:p>
            <a:pPr lvl="1"/>
            <a:r>
              <a:rPr lang="en-US" sz="2400" dirty="0" smtClean="0"/>
              <a:t>E.g. Google </a:t>
            </a:r>
            <a:r>
              <a:rPr lang="en-US" sz="2400" dirty="0" err="1" smtClean="0"/>
              <a:t>AppEngine</a:t>
            </a:r>
            <a:r>
              <a:rPr lang="en-US" sz="2400" dirty="0" smtClean="0"/>
              <a:t>, Salesforce.com, Windows Azure</a:t>
            </a:r>
          </a:p>
          <a:p>
            <a:r>
              <a:rPr lang="en-US" sz="2800" dirty="0" smtClean="0"/>
              <a:t>Software as a Service (</a:t>
            </a:r>
            <a:r>
              <a:rPr lang="en-US" sz="2800" dirty="0" err="1" smtClean="0"/>
              <a:t>SaaS</a:t>
            </a:r>
            <a:r>
              <a:rPr lang="en-US" sz="2800" dirty="0" smtClean="0"/>
              <a:t>): cloud applications</a:t>
            </a:r>
          </a:p>
          <a:p>
            <a:pPr lvl="1"/>
            <a:r>
              <a:rPr lang="en-US" sz="2400" dirty="0" smtClean="0"/>
              <a:t>On-demand applications</a:t>
            </a:r>
          </a:p>
          <a:p>
            <a:pPr lvl="1"/>
            <a:r>
              <a:rPr lang="en-US" sz="2400" dirty="0" smtClean="0"/>
              <a:t>E.g. Office 365, </a:t>
            </a:r>
            <a:r>
              <a:rPr lang="en-US" sz="2400" dirty="0" err="1" smtClean="0"/>
              <a:t>GMail</a:t>
            </a:r>
            <a:r>
              <a:rPr lang="en-US" sz="2400" dirty="0" smtClean="0"/>
              <a:t>, Microsoft Office Web Companions</a:t>
            </a:r>
            <a:endParaRPr lang="en-US" sz="2400" dirty="0"/>
          </a:p>
        </p:txBody>
      </p:sp>
    </p:spTree>
    <p:extLst>
      <p:ext uri="{BB962C8B-B14F-4D97-AF65-F5344CB8AC3E}">
        <p14:creationId xmlns:p14="http://schemas.microsoft.com/office/powerpoint/2010/main" val="351235515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0234613" cy="609398"/>
          </a:xfrm>
        </p:spPr>
        <p:txBody>
          <a:bodyPr/>
          <a:lstStyle/>
          <a:p>
            <a:r>
              <a:rPr lang="en-US" dirty="0" smtClean="0"/>
              <a:t>Updating the Host OS</a:t>
            </a:r>
            <a:endParaRPr lang="en-US" dirty="0"/>
          </a:p>
        </p:txBody>
      </p:sp>
      <p:sp>
        <p:nvSpPr>
          <p:cNvPr id="3" name="Content Placeholder 2"/>
          <p:cNvSpPr>
            <a:spLocks noGrp="1"/>
          </p:cNvSpPr>
          <p:nvPr>
            <p:ph idx="1"/>
          </p:nvPr>
        </p:nvSpPr>
        <p:spPr>
          <a:xfrm>
            <a:off x="736599" y="1008889"/>
            <a:ext cx="10768013" cy="5367623"/>
          </a:xfrm>
        </p:spPr>
        <p:txBody>
          <a:bodyPr/>
          <a:lstStyle/>
          <a:p>
            <a:r>
              <a:rPr lang="en-US" sz="2800" dirty="0" smtClean="0"/>
              <a:t>Initiated by the Windows Azure team</a:t>
            </a:r>
          </a:p>
          <a:p>
            <a:pPr lvl="1"/>
            <a:r>
              <a:rPr lang="en-US" sz="2400" dirty="0" smtClean="0"/>
              <a:t>Typically no more than once per month </a:t>
            </a:r>
          </a:p>
          <a:p>
            <a:r>
              <a:rPr lang="en-US" sz="2800" dirty="0" smtClean="0"/>
              <a:t>Goal: update all machines as quickly as possible</a:t>
            </a:r>
          </a:p>
          <a:p>
            <a:r>
              <a:rPr lang="en-US" sz="2800" dirty="0" smtClean="0"/>
              <a:t>Constraint: must not violate service SLA</a:t>
            </a:r>
          </a:p>
          <a:p>
            <a:pPr lvl="1"/>
            <a:r>
              <a:rPr lang="en-US" sz="2400" dirty="0"/>
              <a:t>Service needs at least </a:t>
            </a:r>
            <a:r>
              <a:rPr lang="en-US" sz="2400" dirty="0" smtClean="0"/>
              <a:t>two update domains and role instances for </a:t>
            </a:r>
            <a:r>
              <a:rPr lang="en-US" sz="2400" dirty="0"/>
              <a:t>SLA</a:t>
            </a:r>
          </a:p>
          <a:p>
            <a:pPr lvl="1"/>
            <a:r>
              <a:rPr lang="en-US" sz="2400" dirty="0" smtClean="0"/>
              <a:t>Can’t allow more than one update domain of any service to be offline at a time</a:t>
            </a:r>
          </a:p>
          <a:p>
            <a:r>
              <a:rPr lang="en-US" sz="2800" dirty="0" smtClean="0"/>
              <a:t>Note: your role instance keeps the same VM and VHDs, preserving cached data in the resource volume</a:t>
            </a:r>
          </a:p>
          <a:p>
            <a:r>
              <a:rPr lang="en-US" sz="2800" dirty="0" smtClean="0"/>
              <a:t>Essentially a graph coloring problem</a:t>
            </a:r>
          </a:p>
          <a:p>
            <a:pPr lvl="1"/>
            <a:r>
              <a:rPr lang="en-US" sz="2400" dirty="0" smtClean="0"/>
              <a:t>Edges exist between vertices (nodes) if the two nodes host instances of the same service role in different update domains</a:t>
            </a:r>
          </a:p>
          <a:p>
            <a:pPr lvl="1"/>
            <a:r>
              <a:rPr lang="en-US" sz="2400" dirty="0" smtClean="0"/>
              <a:t>Nodes that don’t have edges between them can update in parallel</a:t>
            </a:r>
            <a:endParaRPr lang="en-US" sz="2400" dirty="0"/>
          </a:p>
        </p:txBody>
      </p:sp>
    </p:spTree>
    <p:extLst>
      <p:ext uri="{BB962C8B-B14F-4D97-AF65-F5344CB8AC3E}">
        <p14:creationId xmlns:p14="http://schemas.microsoft.com/office/powerpoint/2010/main" val="132733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639" y="228600"/>
            <a:ext cx="11149013" cy="609398"/>
          </a:xfrm>
        </p:spPr>
        <p:txBody>
          <a:bodyPr/>
          <a:lstStyle/>
          <a:p>
            <a:r>
              <a:rPr lang="en-US" dirty="0" smtClean="0"/>
              <a:t>Example Allocations</a:t>
            </a:r>
            <a:endParaRPr lang="en-US" dirty="0"/>
          </a:p>
        </p:txBody>
      </p:sp>
      <p:sp>
        <p:nvSpPr>
          <p:cNvPr id="37" name="Content Placeholder 36"/>
          <p:cNvSpPr>
            <a:spLocks noGrp="1"/>
          </p:cNvSpPr>
          <p:nvPr>
            <p:ph idx="1"/>
          </p:nvPr>
        </p:nvSpPr>
        <p:spPr>
          <a:xfrm>
            <a:off x="675640" y="1103376"/>
            <a:ext cx="3742372" cy="4966161"/>
          </a:xfrm>
        </p:spPr>
        <p:txBody>
          <a:bodyPr/>
          <a:lstStyle/>
          <a:p>
            <a:pPr marL="342900" lvl="0" indent="-342900" defTabSz="914400">
              <a:lnSpc>
                <a:spcPct val="100000"/>
              </a:lnSpc>
              <a:buSzTx/>
              <a:buFont typeface="Arial" pitchFamily="34" charset="0"/>
              <a:buChar char="•"/>
              <a:defRPr/>
            </a:pPr>
            <a:r>
              <a:rPr lang="en-US" sz="2800" dirty="0"/>
              <a:t>Both allocations are valid from the services point of view</a:t>
            </a:r>
          </a:p>
          <a:p>
            <a:pPr marL="738188" lvl="1" indent="-342900" defTabSz="914400">
              <a:lnSpc>
                <a:spcPct val="100000"/>
              </a:lnSpc>
              <a:buSzTx/>
              <a:buFont typeface="Arial" pitchFamily="34" charset="0"/>
              <a:buChar char="•"/>
              <a:defRPr/>
            </a:pPr>
            <a:r>
              <a:rPr lang="en-US" sz="2400" dirty="0">
                <a:solidFill>
                  <a:schemeClr val="tx1"/>
                </a:solidFill>
              </a:rPr>
              <a:t>Allocation 1 allows for 2 nodes rebooting simultaneously</a:t>
            </a:r>
          </a:p>
          <a:p>
            <a:pPr marL="738188" lvl="1" indent="-342900" defTabSz="914400">
              <a:lnSpc>
                <a:spcPct val="100000"/>
              </a:lnSpc>
              <a:buSzTx/>
              <a:buFont typeface="Arial" pitchFamily="34" charset="0"/>
              <a:buChar char="•"/>
              <a:defRPr/>
            </a:pPr>
            <a:r>
              <a:rPr lang="en-US" sz="2400" dirty="0"/>
              <a:t>Allocation 2 allows only one node to be down at any time</a:t>
            </a:r>
          </a:p>
          <a:p>
            <a:pPr marL="342900" lvl="0" indent="-342900" defTabSz="914400">
              <a:lnSpc>
                <a:spcPct val="100000"/>
              </a:lnSpc>
              <a:buSzTx/>
              <a:buFont typeface="Arial" pitchFamily="34" charset="0"/>
              <a:buChar char="•"/>
              <a:defRPr/>
            </a:pPr>
            <a:r>
              <a:rPr lang="en-US" sz="2800" dirty="0" smtClean="0">
                <a:solidFill>
                  <a:schemeClr val="tx1"/>
                </a:solidFill>
              </a:rPr>
              <a:t>Host OS </a:t>
            </a:r>
            <a:r>
              <a:rPr lang="en-US" sz="2800" dirty="0">
                <a:solidFill>
                  <a:schemeClr val="tx1"/>
                </a:solidFill>
              </a:rPr>
              <a:t>upgrade rollout is 2x faster with allocation </a:t>
            </a:r>
            <a:r>
              <a:rPr lang="en-US" sz="2800" dirty="0" smtClean="0">
                <a:solidFill>
                  <a:schemeClr val="tx1"/>
                </a:solidFill>
              </a:rPr>
              <a:t>1</a:t>
            </a:r>
            <a:endParaRPr lang="en-US" sz="2800" dirty="0"/>
          </a:p>
        </p:txBody>
      </p:sp>
      <p:sp>
        <p:nvSpPr>
          <p:cNvPr id="4" name="TextBox 3"/>
          <p:cNvSpPr txBox="1"/>
          <p:nvPr/>
        </p:nvSpPr>
        <p:spPr>
          <a:xfrm>
            <a:off x="7980097" y="3312826"/>
            <a:ext cx="1144865" cy="369332"/>
          </a:xfrm>
          <a:prstGeom prst="rect">
            <a:avLst/>
          </a:prstGeom>
          <a:noFill/>
        </p:spPr>
        <p:txBody>
          <a:bodyPr wrap="none" rtlCol="0">
            <a:spAutoFit/>
          </a:bodyPr>
          <a:lstStyle/>
          <a:p>
            <a:r>
              <a:rPr lang="en-US" dirty="0" smtClean="0"/>
              <a:t>Allocation 1</a:t>
            </a:r>
            <a:endParaRPr lang="en-US" dirty="0"/>
          </a:p>
        </p:txBody>
      </p:sp>
      <p:sp>
        <p:nvSpPr>
          <p:cNvPr id="5" name="TextBox 4"/>
          <p:cNvSpPr txBox="1"/>
          <p:nvPr/>
        </p:nvSpPr>
        <p:spPr>
          <a:xfrm>
            <a:off x="7980097" y="6086040"/>
            <a:ext cx="1144865" cy="369332"/>
          </a:xfrm>
          <a:prstGeom prst="rect">
            <a:avLst/>
          </a:prstGeom>
          <a:noFill/>
        </p:spPr>
        <p:txBody>
          <a:bodyPr wrap="none" rtlCol="0">
            <a:spAutoFit/>
          </a:bodyPr>
          <a:lstStyle/>
          <a:p>
            <a:r>
              <a:rPr lang="en-US" dirty="0" smtClean="0"/>
              <a:t>Allocation 2</a:t>
            </a:r>
            <a:endParaRPr lang="en-US" dirty="0"/>
          </a:p>
        </p:txBody>
      </p:sp>
      <p:grpSp>
        <p:nvGrpSpPr>
          <p:cNvPr id="18" name="Group 17"/>
          <p:cNvGrpSpPr/>
          <p:nvPr/>
        </p:nvGrpSpPr>
        <p:grpSpPr>
          <a:xfrm>
            <a:off x="5399385" y="931964"/>
            <a:ext cx="6195986" cy="2286000"/>
            <a:chOff x="1981200" y="1708666"/>
            <a:chExt cx="5638800" cy="2558534"/>
          </a:xfrm>
        </p:grpSpPr>
        <p:sp>
          <p:nvSpPr>
            <p:cNvPr id="6" name="Rectangle 5"/>
            <p:cNvSpPr/>
            <p:nvPr/>
          </p:nvSpPr>
          <p:spPr bwMode="auto">
            <a:xfrm>
              <a:off x="1981200" y="1708666"/>
              <a:ext cx="2667000" cy="118693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7" name="Rectangle 6"/>
            <p:cNvSpPr/>
            <p:nvPr/>
          </p:nvSpPr>
          <p:spPr bwMode="auto">
            <a:xfrm>
              <a:off x="2057400" y="1752600"/>
              <a:ext cx="1143000" cy="1066800"/>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Service A</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Role A-1</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UD 1</a:t>
              </a:r>
            </a:p>
          </p:txBody>
        </p:sp>
        <p:sp>
          <p:nvSpPr>
            <p:cNvPr id="8" name="Rectangle 7"/>
            <p:cNvSpPr/>
            <p:nvPr/>
          </p:nvSpPr>
          <p:spPr bwMode="auto">
            <a:xfrm>
              <a:off x="3352800" y="1752600"/>
              <a:ext cx="1143000" cy="10668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Service B</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Role A-1</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UD 1</a:t>
              </a:r>
            </a:p>
          </p:txBody>
        </p:sp>
        <p:sp>
          <p:nvSpPr>
            <p:cNvPr id="9" name="Rectangle 8"/>
            <p:cNvSpPr/>
            <p:nvPr/>
          </p:nvSpPr>
          <p:spPr bwMode="auto">
            <a:xfrm>
              <a:off x="1981200" y="3080266"/>
              <a:ext cx="2667000" cy="118693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0" name="Rectangle 9"/>
            <p:cNvSpPr/>
            <p:nvPr/>
          </p:nvSpPr>
          <p:spPr bwMode="auto">
            <a:xfrm>
              <a:off x="2057400" y="3124200"/>
              <a:ext cx="1143000" cy="1066800"/>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Service A</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Role B-1</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UD 1</a:t>
              </a:r>
            </a:p>
          </p:txBody>
        </p:sp>
        <p:sp>
          <p:nvSpPr>
            <p:cNvPr id="11" name="Rectangle 10"/>
            <p:cNvSpPr/>
            <p:nvPr/>
          </p:nvSpPr>
          <p:spPr bwMode="auto">
            <a:xfrm>
              <a:off x="3352800" y="3124200"/>
              <a:ext cx="1143000" cy="10668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Service B</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Role B-1</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UD 1</a:t>
              </a:r>
            </a:p>
          </p:txBody>
        </p:sp>
        <p:sp>
          <p:nvSpPr>
            <p:cNvPr id="12" name="Rectangle 11"/>
            <p:cNvSpPr/>
            <p:nvPr/>
          </p:nvSpPr>
          <p:spPr bwMode="auto">
            <a:xfrm>
              <a:off x="4953000" y="1708666"/>
              <a:ext cx="2667000" cy="118693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3" name="Rectangle 12"/>
            <p:cNvSpPr/>
            <p:nvPr/>
          </p:nvSpPr>
          <p:spPr bwMode="auto">
            <a:xfrm>
              <a:off x="5029200" y="1752600"/>
              <a:ext cx="1143000" cy="1066800"/>
            </a:xfrm>
            <a:prstGeom prst="rect">
              <a:avLst/>
            </a:prstGeom>
            <a:solidFill>
              <a:schemeClr val="accent4">
                <a:lumMod val="60000"/>
                <a:lumOff val="40000"/>
              </a:schemeClr>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Service A</a:t>
              </a:r>
            </a:p>
            <a:p>
              <a:pPr algn="ctr" defTabSz="914099" fontAlgn="base">
                <a:spcBef>
                  <a:spcPct val="0"/>
                </a:spcBef>
                <a:spcAft>
                  <a:spcPct val="0"/>
                </a:spcAft>
              </a:pPr>
              <a:r>
                <a:rPr lang="en-US" dirty="0" smtClean="0">
                  <a:solidFill>
                    <a:schemeClr val="bg1"/>
                  </a:solidFill>
                </a:rPr>
                <a:t>Role A-1</a:t>
              </a:r>
            </a:p>
            <a:p>
              <a:pPr algn="ctr" defTabSz="914099" fontAlgn="base">
                <a:spcBef>
                  <a:spcPct val="0"/>
                </a:spcBef>
                <a:spcAft>
                  <a:spcPct val="0"/>
                </a:spcAft>
              </a:pPr>
              <a:r>
                <a:rPr lang="en-US" dirty="0" smtClean="0">
                  <a:solidFill>
                    <a:schemeClr val="bg1"/>
                  </a:solidFill>
                </a:rPr>
                <a:t>UD 2</a:t>
              </a:r>
            </a:p>
          </p:txBody>
        </p:sp>
        <p:sp>
          <p:nvSpPr>
            <p:cNvPr id="14" name="Rectangle 13"/>
            <p:cNvSpPr/>
            <p:nvPr/>
          </p:nvSpPr>
          <p:spPr bwMode="auto">
            <a:xfrm>
              <a:off x="6324600" y="1752600"/>
              <a:ext cx="1143000" cy="10668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Service B</a:t>
              </a:r>
            </a:p>
            <a:p>
              <a:pPr algn="ctr" defTabSz="914099" fontAlgn="base">
                <a:spcBef>
                  <a:spcPct val="0"/>
                </a:spcBef>
                <a:spcAft>
                  <a:spcPct val="0"/>
                </a:spcAft>
              </a:pPr>
              <a:r>
                <a:rPr lang="en-US" dirty="0" smtClean="0">
                  <a:solidFill>
                    <a:schemeClr val="bg1"/>
                  </a:solidFill>
                </a:rPr>
                <a:t>Role A-1</a:t>
              </a:r>
            </a:p>
            <a:p>
              <a:pPr algn="ctr" defTabSz="914099" fontAlgn="base">
                <a:spcBef>
                  <a:spcPct val="0"/>
                </a:spcBef>
                <a:spcAft>
                  <a:spcPct val="0"/>
                </a:spcAft>
              </a:pPr>
              <a:r>
                <a:rPr lang="en-US" dirty="0" smtClean="0">
                  <a:solidFill>
                    <a:schemeClr val="bg1"/>
                  </a:solidFill>
                </a:rPr>
                <a:t>UD 2</a:t>
              </a:r>
            </a:p>
          </p:txBody>
        </p:sp>
        <p:sp>
          <p:nvSpPr>
            <p:cNvPr id="15" name="Rectangle 14"/>
            <p:cNvSpPr/>
            <p:nvPr/>
          </p:nvSpPr>
          <p:spPr bwMode="auto">
            <a:xfrm>
              <a:off x="4953000" y="3080266"/>
              <a:ext cx="2667000" cy="118693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6" name="Rectangle 15"/>
            <p:cNvSpPr/>
            <p:nvPr/>
          </p:nvSpPr>
          <p:spPr bwMode="auto">
            <a:xfrm>
              <a:off x="5029200" y="3124200"/>
              <a:ext cx="1143000" cy="1066800"/>
            </a:xfrm>
            <a:prstGeom prst="rect">
              <a:avLst/>
            </a:prstGeom>
            <a:solidFill>
              <a:schemeClr val="accent4">
                <a:lumMod val="60000"/>
                <a:lumOff val="40000"/>
              </a:schemeClr>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Service A</a:t>
              </a:r>
            </a:p>
            <a:p>
              <a:pPr algn="ctr" defTabSz="914099" fontAlgn="base">
                <a:spcBef>
                  <a:spcPct val="0"/>
                </a:spcBef>
                <a:spcAft>
                  <a:spcPct val="0"/>
                </a:spcAft>
              </a:pPr>
              <a:r>
                <a:rPr lang="en-US" dirty="0" smtClean="0">
                  <a:solidFill>
                    <a:schemeClr val="bg1"/>
                  </a:solidFill>
                </a:rPr>
                <a:t>Role B-2</a:t>
              </a:r>
            </a:p>
            <a:p>
              <a:pPr algn="ctr" defTabSz="914099" fontAlgn="base">
                <a:spcBef>
                  <a:spcPct val="0"/>
                </a:spcBef>
                <a:spcAft>
                  <a:spcPct val="0"/>
                </a:spcAft>
              </a:pPr>
              <a:r>
                <a:rPr lang="en-US" dirty="0" smtClean="0">
                  <a:solidFill>
                    <a:schemeClr val="bg1"/>
                  </a:solidFill>
                </a:rPr>
                <a:t>UD 2</a:t>
              </a:r>
            </a:p>
          </p:txBody>
        </p:sp>
        <p:sp>
          <p:nvSpPr>
            <p:cNvPr id="17" name="Rectangle 16"/>
            <p:cNvSpPr/>
            <p:nvPr/>
          </p:nvSpPr>
          <p:spPr bwMode="auto">
            <a:xfrm>
              <a:off x="6324600" y="3124200"/>
              <a:ext cx="1143000" cy="10668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Service B</a:t>
              </a:r>
            </a:p>
            <a:p>
              <a:pPr algn="ctr" defTabSz="914099" fontAlgn="base">
                <a:spcBef>
                  <a:spcPct val="0"/>
                </a:spcBef>
                <a:spcAft>
                  <a:spcPct val="0"/>
                </a:spcAft>
              </a:pPr>
              <a:r>
                <a:rPr lang="en-US" dirty="0" smtClean="0">
                  <a:solidFill>
                    <a:schemeClr val="bg1"/>
                  </a:solidFill>
                </a:rPr>
                <a:t>Role B-2</a:t>
              </a:r>
            </a:p>
            <a:p>
              <a:pPr algn="ctr" defTabSz="914099" fontAlgn="base">
                <a:spcBef>
                  <a:spcPct val="0"/>
                </a:spcBef>
                <a:spcAft>
                  <a:spcPct val="0"/>
                </a:spcAft>
              </a:pPr>
              <a:r>
                <a:rPr lang="en-US" dirty="0" smtClean="0">
                  <a:solidFill>
                    <a:schemeClr val="bg1"/>
                  </a:solidFill>
                </a:rPr>
                <a:t>UD 2</a:t>
              </a:r>
            </a:p>
          </p:txBody>
        </p:sp>
      </p:grpSp>
      <p:grpSp>
        <p:nvGrpSpPr>
          <p:cNvPr id="23" name="Group 22"/>
          <p:cNvGrpSpPr/>
          <p:nvPr/>
        </p:nvGrpSpPr>
        <p:grpSpPr>
          <a:xfrm>
            <a:off x="5416695" y="3835681"/>
            <a:ext cx="6195986" cy="2286000"/>
            <a:chOff x="1981200" y="1708666"/>
            <a:chExt cx="5638800" cy="2558534"/>
          </a:xfrm>
        </p:grpSpPr>
        <p:sp>
          <p:nvSpPr>
            <p:cNvPr id="24" name="Rectangle 23"/>
            <p:cNvSpPr/>
            <p:nvPr/>
          </p:nvSpPr>
          <p:spPr bwMode="auto">
            <a:xfrm>
              <a:off x="1981200" y="1708666"/>
              <a:ext cx="2667000" cy="118693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25" name="Rectangle 24"/>
            <p:cNvSpPr/>
            <p:nvPr/>
          </p:nvSpPr>
          <p:spPr bwMode="auto">
            <a:xfrm>
              <a:off x="2057400" y="1752600"/>
              <a:ext cx="1143000" cy="1066800"/>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Service A</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Role A-1</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UD 1</a:t>
              </a:r>
            </a:p>
          </p:txBody>
        </p:sp>
        <p:sp>
          <p:nvSpPr>
            <p:cNvPr id="27" name="Rectangle 26"/>
            <p:cNvSpPr/>
            <p:nvPr/>
          </p:nvSpPr>
          <p:spPr bwMode="auto">
            <a:xfrm>
              <a:off x="1981200" y="3080266"/>
              <a:ext cx="2667000" cy="118693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28" name="Rectangle 27"/>
            <p:cNvSpPr/>
            <p:nvPr/>
          </p:nvSpPr>
          <p:spPr bwMode="auto">
            <a:xfrm>
              <a:off x="2057400" y="3124200"/>
              <a:ext cx="1143000" cy="1066800"/>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Service A</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Role B-1</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UD 1</a:t>
              </a:r>
            </a:p>
          </p:txBody>
        </p:sp>
        <p:sp>
          <p:nvSpPr>
            <p:cNvPr id="29" name="Rectangle 28"/>
            <p:cNvSpPr/>
            <p:nvPr/>
          </p:nvSpPr>
          <p:spPr bwMode="auto">
            <a:xfrm>
              <a:off x="3352800" y="3124200"/>
              <a:ext cx="1143000" cy="10668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Service B</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Role B-1</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UD 1</a:t>
              </a:r>
            </a:p>
          </p:txBody>
        </p:sp>
        <p:sp>
          <p:nvSpPr>
            <p:cNvPr id="30" name="Rectangle 29"/>
            <p:cNvSpPr/>
            <p:nvPr/>
          </p:nvSpPr>
          <p:spPr bwMode="auto">
            <a:xfrm>
              <a:off x="4953000" y="1708666"/>
              <a:ext cx="2667000" cy="118693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31" name="Rectangle 30"/>
            <p:cNvSpPr/>
            <p:nvPr/>
          </p:nvSpPr>
          <p:spPr bwMode="auto">
            <a:xfrm>
              <a:off x="5029200" y="1752600"/>
              <a:ext cx="1143000" cy="1066800"/>
            </a:xfrm>
            <a:prstGeom prst="rect">
              <a:avLst/>
            </a:prstGeom>
            <a:solidFill>
              <a:schemeClr val="accent4">
                <a:lumMod val="60000"/>
                <a:lumOff val="40000"/>
              </a:schemeClr>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Service A</a:t>
              </a:r>
            </a:p>
            <a:p>
              <a:pPr algn="ctr" defTabSz="914099" fontAlgn="base">
                <a:spcBef>
                  <a:spcPct val="0"/>
                </a:spcBef>
                <a:spcAft>
                  <a:spcPct val="0"/>
                </a:spcAft>
              </a:pPr>
              <a:r>
                <a:rPr lang="en-US" dirty="0" smtClean="0">
                  <a:solidFill>
                    <a:schemeClr val="bg1"/>
                  </a:solidFill>
                </a:rPr>
                <a:t>Role A-1</a:t>
              </a:r>
            </a:p>
            <a:p>
              <a:pPr algn="ctr" defTabSz="914099" fontAlgn="base">
                <a:spcBef>
                  <a:spcPct val="0"/>
                </a:spcBef>
                <a:spcAft>
                  <a:spcPct val="0"/>
                </a:spcAft>
              </a:pPr>
              <a:r>
                <a:rPr lang="en-US" dirty="0" smtClean="0">
                  <a:solidFill>
                    <a:schemeClr val="bg1"/>
                  </a:solidFill>
                </a:rPr>
                <a:t>UD 2</a:t>
              </a:r>
            </a:p>
          </p:txBody>
        </p:sp>
        <p:sp>
          <p:nvSpPr>
            <p:cNvPr id="33" name="Rectangle 32"/>
            <p:cNvSpPr/>
            <p:nvPr/>
          </p:nvSpPr>
          <p:spPr bwMode="auto">
            <a:xfrm>
              <a:off x="4953000" y="3080266"/>
              <a:ext cx="2667000" cy="118693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34" name="Rectangle 33"/>
            <p:cNvSpPr/>
            <p:nvPr/>
          </p:nvSpPr>
          <p:spPr bwMode="auto">
            <a:xfrm>
              <a:off x="5029200" y="3124200"/>
              <a:ext cx="1143000" cy="1066800"/>
            </a:xfrm>
            <a:prstGeom prst="rect">
              <a:avLst/>
            </a:prstGeom>
            <a:solidFill>
              <a:schemeClr val="accent4">
                <a:lumMod val="60000"/>
                <a:lumOff val="40000"/>
              </a:schemeClr>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Service A</a:t>
              </a:r>
            </a:p>
            <a:p>
              <a:pPr algn="ctr" defTabSz="914099" fontAlgn="base">
                <a:spcBef>
                  <a:spcPct val="0"/>
                </a:spcBef>
                <a:spcAft>
                  <a:spcPct val="0"/>
                </a:spcAft>
              </a:pPr>
              <a:r>
                <a:rPr lang="en-US" dirty="0" smtClean="0">
                  <a:solidFill>
                    <a:schemeClr val="bg1"/>
                  </a:solidFill>
                </a:rPr>
                <a:t>Role B-2</a:t>
              </a:r>
            </a:p>
            <a:p>
              <a:pPr algn="ctr" defTabSz="914099" fontAlgn="base">
                <a:spcBef>
                  <a:spcPct val="0"/>
                </a:spcBef>
                <a:spcAft>
                  <a:spcPct val="0"/>
                </a:spcAft>
              </a:pPr>
              <a:r>
                <a:rPr lang="en-US" dirty="0" smtClean="0">
                  <a:solidFill>
                    <a:schemeClr val="bg1"/>
                  </a:solidFill>
                </a:rPr>
                <a:t>UD 2</a:t>
              </a:r>
            </a:p>
          </p:txBody>
        </p:sp>
        <p:sp>
          <p:nvSpPr>
            <p:cNvPr id="35" name="Rectangle 34"/>
            <p:cNvSpPr/>
            <p:nvPr/>
          </p:nvSpPr>
          <p:spPr bwMode="auto">
            <a:xfrm>
              <a:off x="6324600" y="3124200"/>
              <a:ext cx="1143000" cy="10668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Service B</a:t>
              </a:r>
            </a:p>
            <a:p>
              <a:pPr algn="ctr" defTabSz="914099" fontAlgn="base">
                <a:spcBef>
                  <a:spcPct val="0"/>
                </a:spcBef>
                <a:spcAft>
                  <a:spcPct val="0"/>
                </a:spcAft>
              </a:pPr>
              <a:r>
                <a:rPr lang="en-US" dirty="0" smtClean="0">
                  <a:solidFill>
                    <a:schemeClr val="bg1"/>
                  </a:solidFill>
                </a:rPr>
                <a:t>Role B-2</a:t>
              </a:r>
            </a:p>
            <a:p>
              <a:pPr algn="ctr" defTabSz="914099" fontAlgn="base">
                <a:spcBef>
                  <a:spcPct val="0"/>
                </a:spcBef>
                <a:spcAft>
                  <a:spcPct val="0"/>
                </a:spcAft>
              </a:pPr>
              <a:r>
                <a:rPr lang="en-US" dirty="0" smtClean="0">
                  <a:solidFill>
                    <a:schemeClr val="bg1"/>
                  </a:solidFill>
                </a:rPr>
                <a:t>UD 2</a:t>
              </a:r>
            </a:p>
          </p:txBody>
        </p:sp>
      </p:grpSp>
      <p:sp>
        <p:nvSpPr>
          <p:cNvPr id="38" name="Rectangle 37"/>
          <p:cNvSpPr/>
          <p:nvPr/>
        </p:nvSpPr>
        <p:spPr bwMode="auto">
          <a:xfrm>
            <a:off x="6906515" y="3889350"/>
            <a:ext cx="1255944" cy="95316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chemeClr val="bg1"/>
                </a:solidFill>
              </a:rPr>
              <a:t>Service B</a:t>
            </a:r>
          </a:p>
          <a:p>
            <a:pPr algn="ctr" defTabSz="914099" fontAlgn="base">
              <a:spcBef>
                <a:spcPct val="0"/>
              </a:spcBef>
              <a:spcAft>
                <a:spcPct val="0"/>
              </a:spcAft>
            </a:pPr>
            <a:r>
              <a:rPr lang="en-US" dirty="0" smtClean="0">
                <a:solidFill>
                  <a:schemeClr val="bg1"/>
                </a:solidFill>
              </a:rPr>
              <a:t>Role A-1</a:t>
            </a:r>
          </a:p>
          <a:p>
            <a:pPr algn="ctr" defTabSz="914099" fontAlgn="base">
              <a:spcBef>
                <a:spcPct val="0"/>
              </a:spcBef>
              <a:spcAft>
                <a:spcPct val="0"/>
              </a:spcAft>
            </a:pPr>
            <a:r>
              <a:rPr lang="en-US" dirty="0" smtClean="0">
                <a:solidFill>
                  <a:schemeClr val="bg1"/>
                </a:solidFill>
              </a:rPr>
              <a:t>UD 2</a:t>
            </a:r>
          </a:p>
        </p:txBody>
      </p:sp>
      <p:sp>
        <p:nvSpPr>
          <p:cNvPr id="39" name="Rectangle 38"/>
          <p:cNvSpPr/>
          <p:nvPr/>
        </p:nvSpPr>
        <p:spPr bwMode="auto">
          <a:xfrm>
            <a:off x="10189279" y="3874936"/>
            <a:ext cx="1255944" cy="95316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Service B</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Role A-1</a:t>
            </a:r>
          </a:p>
          <a:p>
            <a:pPr algn="ctr" defTabSz="914099" fontAlgn="base">
              <a:spcBef>
                <a:spcPct val="0"/>
              </a:spcBef>
              <a:spcAft>
                <a:spcPct val="0"/>
              </a:spcAft>
            </a:pPr>
            <a:r>
              <a:rPr lang="en-US" dirty="0" smtClean="0">
                <a:gradFill>
                  <a:gsLst>
                    <a:gs pos="0">
                      <a:srgbClr val="FFFFFF"/>
                    </a:gs>
                    <a:gs pos="100000">
                      <a:srgbClr val="FFFFFF"/>
                    </a:gs>
                  </a:gsLst>
                  <a:lin ang="5400000" scaled="0"/>
                </a:gradFill>
              </a:rPr>
              <a:t>UD 1</a:t>
            </a:r>
          </a:p>
        </p:txBody>
      </p:sp>
      <p:sp>
        <p:nvSpPr>
          <p:cNvPr id="41" name="Rectangle 40"/>
          <p:cNvSpPr/>
          <p:nvPr/>
        </p:nvSpPr>
        <p:spPr bwMode="auto">
          <a:xfrm>
            <a:off x="5297811" y="3751364"/>
            <a:ext cx="3216877" cy="1219200"/>
          </a:xfrm>
          <a:prstGeom prst="rect">
            <a:avLst/>
          </a:prstGeom>
          <a:noFill/>
          <a:ln w="38100">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2" name="Rectangle 41"/>
          <p:cNvSpPr/>
          <p:nvPr/>
        </p:nvSpPr>
        <p:spPr bwMode="auto">
          <a:xfrm>
            <a:off x="5256212" y="838200"/>
            <a:ext cx="3216877" cy="2455964"/>
          </a:xfrm>
          <a:prstGeom prst="rect">
            <a:avLst/>
          </a:prstGeom>
          <a:noFill/>
          <a:ln w="38100">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4" name="Straight Connector 43"/>
          <p:cNvCxnSpPr/>
          <p:nvPr/>
        </p:nvCxnSpPr>
        <p:spPr>
          <a:xfrm>
            <a:off x="6739058" y="1312964"/>
            <a:ext cx="20095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7" name="Straight Connector 46"/>
          <p:cNvCxnSpPr/>
          <p:nvPr/>
        </p:nvCxnSpPr>
        <p:spPr>
          <a:xfrm>
            <a:off x="6739058" y="2532164"/>
            <a:ext cx="20095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8" name="Straight Connector 47"/>
          <p:cNvCxnSpPr/>
          <p:nvPr/>
        </p:nvCxnSpPr>
        <p:spPr>
          <a:xfrm>
            <a:off x="8120595" y="1617764"/>
            <a:ext cx="2068684"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49" name="Straight Connector 48"/>
          <p:cNvCxnSpPr/>
          <p:nvPr/>
        </p:nvCxnSpPr>
        <p:spPr>
          <a:xfrm>
            <a:off x="8120595" y="2836964"/>
            <a:ext cx="2068684"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2" name="Straight Connector 51"/>
          <p:cNvCxnSpPr/>
          <p:nvPr/>
        </p:nvCxnSpPr>
        <p:spPr>
          <a:xfrm>
            <a:off x="6756368" y="4208564"/>
            <a:ext cx="20095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3" name="Straight Connector 52"/>
          <p:cNvCxnSpPr/>
          <p:nvPr/>
        </p:nvCxnSpPr>
        <p:spPr>
          <a:xfrm>
            <a:off x="8179770" y="5732564"/>
            <a:ext cx="2068684"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4" name="Straight Connector 53"/>
          <p:cNvCxnSpPr/>
          <p:nvPr/>
        </p:nvCxnSpPr>
        <p:spPr>
          <a:xfrm>
            <a:off x="7534486" y="4828100"/>
            <a:ext cx="0" cy="259976"/>
          </a:xfrm>
          <a:prstGeom prst="line">
            <a:avLst/>
          </a:prstGeom>
        </p:spPr>
        <p:style>
          <a:lnRef idx="3">
            <a:schemeClr val="accent5"/>
          </a:lnRef>
          <a:fillRef idx="0">
            <a:schemeClr val="accent5"/>
          </a:fillRef>
          <a:effectRef idx="2">
            <a:schemeClr val="accent5"/>
          </a:effectRef>
          <a:fontRef idx="minor">
            <a:schemeClr val="tx1"/>
          </a:fontRef>
        </p:style>
      </p:cxnSp>
      <p:cxnSp>
        <p:nvCxnSpPr>
          <p:cNvPr id="57" name="Straight Connector 56"/>
          <p:cNvCxnSpPr/>
          <p:nvPr/>
        </p:nvCxnSpPr>
        <p:spPr>
          <a:xfrm>
            <a:off x="8162459" y="4513364"/>
            <a:ext cx="2068684"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8" name="Straight Connector 57"/>
          <p:cNvCxnSpPr/>
          <p:nvPr/>
        </p:nvCxnSpPr>
        <p:spPr>
          <a:xfrm>
            <a:off x="6756368" y="5427764"/>
            <a:ext cx="20095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9" name="Straight Connector 58"/>
          <p:cNvCxnSpPr/>
          <p:nvPr/>
        </p:nvCxnSpPr>
        <p:spPr>
          <a:xfrm>
            <a:off x="10851410" y="4836219"/>
            <a:ext cx="0" cy="259976"/>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5445768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Agenda</a:t>
            </a:r>
            <a:endParaRPr lang="en-US" dirty="0"/>
          </a:p>
        </p:txBody>
      </p:sp>
      <p:sp>
        <p:nvSpPr>
          <p:cNvPr id="3" name="Content Placeholder 2"/>
          <p:cNvSpPr>
            <a:spLocks noGrp="1"/>
          </p:cNvSpPr>
          <p:nvPr>
            <p:ph idx="1"/>
          </p:nvPr>
        </p:nvSpPr>
        <p:spPr>
          <a:xfrm>
            <a:off x="736599" y="1447800"/>
            <a:ext cx="11149013" cy="4235006"/>
          </a:xfrm>
        </p:spPr>
        <p:txBody>
          <a:bodyPr/>
          <a:lstStyle/>
          <a:p>
            <a:r>
              <a:rPr lang="en-US" dirty="0" smtClean="0"/>
              <a:t>Introduction to Windows Azure</a:t>
            </a:r>
            <a:endParaRPr lang="en-US" dirty="0"/>
          </a:p>
          <a:p>
            <a:r>
              <a:rPr lang="en-US" dirty="0" smtClean="0"/>
              <a:t>Windows Azure Fundamentals</a:t>
            </a:r>
          </a:p>
          <a:p>
            <a:r>
              <a:rPr lang="en-US" dirty="0" smtClean="0"/>
              <a:t>Fabric Controller Internals</a:t>
            </a:r>
          </a:p>
          <a:p>
            <a:r>
              <a:rPr lang="en-US" dirty="0" smtClean="0"/>
              <a:t>Deploying a Service</a:t>
            </a:r>
          </a:p>
          <a:p>
            <a:r>
              <a:rPr lang="en-US" dirty="0" smtClean="0"/>
              <a:t>Updating a Service</a:t>
            </a:r>
          </a:p>
          <a:p>
            <a:r>
              <a:rPr lang="en-US" dirty="0" smtClean="0"/>
              <a:t>Host OS Upgrades</a:t>
            </a:r>
          </a:p>
          <a:p>
            <a:r>
              <a:rPr lang="en-US" dirty="0" smtClean="0"/>
              <a:t>Service Health</a:t>
            </a:r>
          </a:p>
          <a:p>
            <a:endParaRPr lang="en-US" dirty="0"/>
          </a:p>
        </p:txBody>
      </p:sp>
      <p:sp>
        <p:nvSpPr>
          <p:cNvPr id="4" name="Rectangle 3"/>
          <p:cNvSpPr/>
          <p:nvPr/>
        </p:nvSpPr>
        <p:spPr>
          <a:xfrm>
            <a:off x="478283" y="4617720"/>
            <a:ext cx="6940767"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867544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 Operation</a:t>
            </a:r>
            <a:endParaRPr lang="en-US" dirty="0"/>
          </a:p>
        </p:txBody>
      </p:sp>
      <p:sp>
        <p:nvSpPr>
          <p:cNvPr id="3" name="Content Placeholder 2"/>
          <p:cNvSpPr>
            <a:spLocks noGrp="1"/>
          </p:cNvSpPr>
          <p:nvPr>
            <p:ph idx="1"/>
          </p:nvPr>
        </p:nvSpPr>
        <p:spPr>
          <a:xfrm>
            <a:off x="519112" y="1447799"/>
            <a:ext cx="11149013" cy="4321183"/>
          </a:xfrm>
        </p:spPr>
        <p:txBody>
          <a:bodyPr/>
          <a:lstStyle/>
          <a:p>
            <a:r>
              <a:rPr lang="en-US" dirty="0" smtClean="0"/>
              <a:t>FC programs load balancers (LB) to “probe” guest agent (GA) every 15 seconds</a:t>
            </a:r>
          </a:p>
          <a:p>
            <a:pPr lvl="1"/>
            <a:r>
              <a:rPr lang="en-US" dirty="0" smtClean="0"/>
              <a:t>If the guest misses two probes, the LB stops forwarding traffic</a:t>
            </a:r>
          </a:p>
          <a:p>
            <a:r>
              <a:rPr lang="en-US" dirty="0" smtClean="0"/>
              <a:t>The role can report “busy” status to the GA </a:t>
            </a:r>
          </a:p>
          <a:p>
            <a:pPr lvl="1"/>
            <a:r>
              <a:rPr lang="en-US" dirty="0" smtClean="0"/>
              <a:t>GA stops responding to probes</a:t>
            </a:r>
          </a:p>
          <a:p>
            <a:r>
              <a:rPr lang="en-US" dirty="0" smtClean="0"/>
              <a:t>LB keeps an idle connection open for 30s</a:t>
            </a:r>
          </a:p>
          <a:p>
            <a:pPr lvl="1"/>
            <a:r>
              <a:rPr lang="en-US" dirty="0" smtClean="0"/>
              <a:t>Use keep-alive commands if the connection needs to be open longer</a:t>
            </a:r>
          </a:p>
          <a:p>
            <a:endParaRPr lang="en-US" dirty="0"/>
          </a:p>
        </p:txBody>
      </p:sp>
    </p:spTree>
    <p:extLst>
      <p:ext uri="{BB962C8B-B14F-4D97-AF65-F5344CB8AC3E}">
        <p14:creationId xmlns:p14="http://schemas.microsoft.com/office/powerpoint/2010/main" val="31610545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9" y="228600"/>
            <a:ext cx="11149013" cy="609398"/>
          </a:xfrm>
        </p:spPr>
        <p:txBody>
          <a:bodyPr/>
          <a:lstStyle/>
          <a:p>
            <a:r>
              <a:rPr lang="en-US" dirty="0"/>
              <a:t>Node </a:t>
            </a:r>
            <a:r>
              <a:rPr lang="en-US" dirty="0" smtClean="0"/>
              <a:t>Health Index</a:t>
            </a:r>
            <a:endParaRPr lang="en-US" dirty="0"/>
          </a:p>
        </p:txBody>
      </p:sp>
      <p:sp>
        <p:nvSpPr>
          <p:cNvPr id="3" name="Content Placeholder 2"/>
          <p:cNvSpPr>
            <a:spLocks noGrp="1"/>
          </p:cNvSpPr>
          <p:nvPr>
            <p:ph idx="1"/>
          </p:nvPr>
        </p:nvSpPr>
        <p:spPr>
          <a:xfrm>
            <a:off x="736600" y="1059180"/>
            <a:ext cx="7186612" cy="3896451"/>
          </a:xfrm>
        </p:spPr>
        <p:txBody>
          <a:bodyPr/>
          <a:lstStyle/>
          <a:p>
            <a:r>
              <a:rPr lang="en-US" sz="2400" dirty="0" smtClean="0"/>
              <a:t>Timeouts vary depending on node state and operation</a:t>
            </a:r>
          </a:p>
          <a:p>
            <a:r>
              <a:rPr lang="en-US" sz="2400" dirty="0" smtClean="0"/>
              <a:t>Based on heartbeats, which are typically 15 seconds</a:t>
            </a:r>
          </a:p>
          <a:p>
            <a:pPr lvl="1"/>
            <a:r>
              <a:rPr lang="en-US" sz="2000" dirty="0" smtClean="0"/>
              <a:t>Used for status and recovery </a:t>
            </a:r>
          </a:p>
          <a:p>
            <a:pPr lvl="1"/>
            <a:r>
              <a:rPr lang="en-US" sz="2000" dirty="0"/>
              <a:t>Health state sampler resets the index on successful poll</a:t>
            </a:r>
          </a:p>
          <a:p>
            <a:pPr lvl="1"/>
            <a:r>
              <a:rPr lang="en-US" sz="2000" dirty="0"/>
              <a:t>Once the index falls below </a:t>
            </a:r>
            <a:r>
              <a:rPr lang="en-US" sz="2000" dirty="0" smtClean="0"/>
              <a:t>zero, FC attempts to heal node</a:t>
            </a:r>
          </a:p>
          <a:p>
            <a:pPr lvl="1"/>
            <a:r>
              <a:rPr lang="en-US" sz="2000" dirty="0" smtClean="0"/>
              <a:t>For example, host agent timeout is 10 minutes</a:t>
            </a:r>
          </a:p>
          <a:p>
            <a:r>
              <a:rPr lang="en-US" sz="2400" dirty="0" smtClean="0"/>
              <a:t>Worst-case reaction time is timeout interval + heartbeat interval</a:t>
            </a:r>
          </a:p>
        </p:txBody>
      </p:sp>
      <p:sp>
        <p:nvSpPr>
          <p:cNvPr id="4" name="Rectangle 3"/>
          <p:cNvSpPr/>
          <p:nvPr/>
        </p:nvSpPr>
        <p:spPr bwMode="auto">
          <a:xfrm rot="10800000">
            <a:off x="10101651" y="1752600"/>
            <a:ext cx="711015" cy="2819400"/>
          </a:xfrm>
          <a:prstGeom prst="rect">
            <a:avLst/>
          </a:prstGeom>
          <a:gradFill>
            <a:gsLst>
              <a:gs pos="0">
                <a:schemeClr val="accent2">
                  <a:lumMod val="75000"/>
                </a:schemeClr>
              </a:gs>
              <a:gs pos="29000">
                <a:schemeClr val="accent2">
                  <a:shade val="93000"/>
                  <a:satMod val="130000"/>
                </a:schemeClr>
              </a:gs>
              <a:gs pos="100000">
                <a:schemeClr val="accent5"/>
              </a:gs>
            </a:gsLst>
            <a:lin ang="162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10080269" y="4648200"/>
            <a:ext cx="714939" cy="1107996"/>
          </a:xfrm>
          <a:prstGeom prst="rect">
            <a:avLst/>
          </a:prstGeom>
          <a:noFill/>
        </p:spPr>
        <p:txBody>
          <a:bodyPr wrap="none" lIns="0" tIns="0" rIns="0" bIns="0" rtlCol="0">
            <a:spAutoFit/>
          </a:bodyPr>
          <a:lstStyle/>
          <a:p>
            <a:pPr algn="ctr"/>
            <a:r>
              <a:rPr lang="en-US" sz="2400" dirty="0" smtClean="0">
                <a:gradFill>
                  <a:gsLst>
                    <a:gs pos="0">
                      <a:schemeClr val="tx1"/>
                    </a:gs>
                    <a:gs pos="100000">
                      <a:schemeClr val="tx1"/>
                    </a:gs>
                  </a:gsLst>
                  <a:lin ang="5400000" scaled="0"/>
                </a:gradFill>
              </a:rPr>
              <a:t>Node</a:t>
            </a:r>
          </a:p>
          <a:p>
            <a:pPr algn="ctr"/>
            <a:r>
              <a:rPr lang="en-US" sz="2400" dirty="0" smtClean="0">
                <a:gradFill>
                  <a:gsLst>
                    <a:gs pos="0">
                      <a:schemeClr val="tx1"/>
                    </a:gs>
                    <a:gs pos="100000">
                      <a:schemeClr val="tx1"/>
                    </a:gs>
                  </a:gsLst>
                  <a:lin ang="5400000" scaled="0"/>
                </a:gradFill>
              </a:rPr>
              <a:t>Health</a:t>
            </a:r>
          </a:p>
          <a:p>
            <a:pPr algn="ctr"/>
            <a:r>
              <a:rPr lang="en-US" sz="2400" dirty="0" smtClean="0">
                <a:gradFill>
                  <a:gsLst>
                    <a:gs pos="0">
                      <a:schemeClr val="tx1"/>
                    </a:gs>
                    <a:gs pos="100000">
                      <a:schemeClr val="tx1"/>
                    </a:gs>
                  </a:gsLst>
                  <a:lin ang="5400000" scaled="0"/>
                </a:gradFill>
              </a:rPr>
              <a:t>Index</a:t>
            </a:r>
          </a:p>
        </p:txBody>
      </p:sp>
      <p:cxnSp>
        <p:nvCxnSpPr>
          <p:cNvPr id="7" name="Straight Connector 6"/>
          <p:cNvCxnSpPr/>
          <p:nvPr/>
        </p:nvCxnSpPr>
        <p:spPr>
          <a:xfrm>
            <a:off x="9400245" y="1771135"/>
            <a:ext cx="711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390637" y="2438400"/>
            <a:ext cx="711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371012" y="3131408"/>
            <a:ext cx="711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400245" y="3810000"/>
            <a:ext cx="711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00245" y="4569941"/>
            <a:ext cx="71101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Down Arrow 12"/>
          <p:cNvSpPr/>
          <p:nvPr/>
        </p:nvSpPr>
        <p:spPr bwMode="auto">
          <a:xfrm>
            <a:off x="9593784" y="1771136"/>
            <a:ext cx="210011" cy="667265"/>
          </a:xfrm>
          <a:prstGeom prst="downArrow">
            <a:avLst/>
          </a:prstGeom>
          <a:solidFill>
            <a:schemeClr val="accent5"/>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Down Arrow 13"/>
          <p:cNvSpPr/>
          <p:nvPr/>
        </p:nvSpPr>
        <p:spPr bwMode="auto">
          <a:xfrm>
            <a:off x="9593784" y="2438401"/>
            <a:ext cx="210011" cy="667265"/>
          </a:xfrm>
          <a:prstGeom prst="downArrow">
            <a:avLst/>
          </a:prstGeom>
          <a:solidFill>
            <a:schemeClr val="accent5"/>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5" name="Straight Connector 14"/>
          <p:cNvCxnSpPr/>
          <p:nvPr/>
        </p:nvCxnSpPr>
        <p:spPr>
          <a:xfrm>
            <a:off x="10812666" y="3124200"/>
            <a:ext cx="711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798940" y="1752600"/>
            <a:ext cx="711015"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Down Arrow 16"/>
          <p:cNvSpPr/>
          <p:nvPr/>
        </p:nvSpPr>
        <p:spPr bwMode="auto">
          <a:xfrm flipV="1">
            <a:off x="11034344" y="1771135"/>
            <a:ext cx="267660" cy="1334530"/>
          </a:xfrm>
          <a:prstGeom prst="downArrow">
            <a:avLst/>
          </a:prstGeom>
          <a:solidFill>
            <a:schemeClr val="accent2"/>
          </a:solidFill>
          <a:ln>
            <a:solidFill>
              <a:schemeClr val="accent5"/>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 name="TextBox 17"/>
          <p:cNvSpPr txBox="1"/>
          <p:nvPr/>
        </p:nvSpPr>
        <p:spPr>
          <a:xfrm>
            <a:off x="8532812" y="2875002"/>
            <a:ext cx="899092" cy="553998"/>
          </a:xfrm>
          <a:prstGeom prst="rect">
            <a:avLst/>
          </a:prstGeom>
          <a:noFill/>
        </p:spPr>
        <p:txBody>
          <a:bodyPr wrap="none" lIns="0" tIns="0" rIns="0" bIns="0" rtlCol="0">
            <a:spAutoFit/>
          </a:bodyPr>
          <a:lstStyle/>
          <a:p>
            <a:pPr algn="ctr"/>
            <a:r>
              <a:rPr lang="en-US" dirty="0" smtClean="0">
                <a:gradFill>
                  <a:gsLst>
                    <a:gs pos="0">
                      <a:schemeClr val="tx1"/>
                    </a:gs>
                    <a:gs pos="100000">
                      <a:schemeClr val="tx1"/>
                    </a:gs>
                  </a:gsLst>
                  <a:lin ang="5400000" scaled="0"/>
                </a:gradFill>
              </a:rPr>
              <a:t>Missed</a:t>
            </a:r>
          </a:p>
          <a:p>
            <a:pPr algn="ctr"/>
            <a:r>
              <a:rPr lang="en-US" dirty="0" smtClean="0">
                <a:gradFill>
                  <a:gsLst>
                    <a:gs pos="0">
                      <a:schemeClr val="tx1"/>
                    </a:gs>
                    <a:gs pos="100000">
                      <a:schemeClr val="tx1"/>
                    </a:gs>
                  </a:gsLst>
                  <a:lin ang="5400000" scaled="0"/>
                </a:gradFill>
              </a:rPr>
              <a:t>Heartbeats</a:t>
            </a:r>
          </a:p>
        </p:txBody>
      </p:sp>
      <p:cxnSp>
        <p:nvCxnSpPr>
          <p:cNvPr id="19" name="Straight Connector 18"/>
          <p:cNvCxnSpPr/>
          <p:nvPr/>
        </p:nvCxnSpPr>
        <p:spPr>
          <a:xfrm flipV="1">
            <a:off x="1904999" y="5431871"/>
            <a:ext cx="6094413" cy="1"/>
          </a:xfrm>
          <a:prstGeom prst="line">
            <a:avLst/>
          </a:prstGeom>
          <a:ln>
            <a:headEnd type="none"/>
            <a:tailEnd type="arrow"/>
          </a:ln>
        </p:spPr>
        <p:style>
          <a:lnRef idx="3">
            <a:schemeClr val="accent3"/>
          </a:lnRef>
          <a:fillRef idx="0">
            <a:schemeClr val="accent3"/>
          </a:fillRef>
          <a:effectRef idx="2">
            <a:schemeClr val="accent3"/>
          </a:effectRef>
          <a:fontRef idx="minor">
            <a:schemeClr val="tx1"/>
          </a:fontRef>
        </p:style>
      </p:cxnSp>
      <p:cxnSp>
        <p:nvCxnSpPr>
          <p:cNvPr id="21" name="Straight Connector 20"/>
          <p:cNvCxnSpPr/>
          <p:nvPr/>
        </p:nvCxnSpPr>
        <p:spPr>
          <a:xfrm>
            <a:off x="2341765"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Connector 21"/>
          <p:cNvCxnSpPr/>
          <p:nvPr/>
        </p:nvCxnSpPr>
        <p:spPr>
          <a:xfrm>
            <a:off x="2514440"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23" name="Straight Connector 22"/>
          <p:cNvCxnSpPr/>
          <p:nvPr/>
        </p:nvCxnSpPr>
        <p:spPr>
          <a:xfrm>
            <a:off x="2687115"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24" name="Straight Connector 23"/>
          <p:cNvCxnSpPr/>
          <p:nvPr/>
        </p:nvCxnSpPr>
        <p:spPr>
          <a:xfrm>
            <a:off x="2859790"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25" name="Straight Connector 24"/>
          <p:cNvCxnSpPr/>
          <p:nvPr/>
        </p:nvCxnSpPr>
        <p:spPr>
          <a:xfrm>
            <a:off x="3032465"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Straight Connector 25"/>
          <p:cNvCxnSpPr/>
          <p:nvPr/>
        </p:nvCxnSpPr>
        <p:spPr>
          <a:xfrm>
            <a:off x="3205140"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27" name="Straight Connector 26"/>
          <p:cNvCxnSpPr/>
          <p:nvPr/>
        </p:nvCxnSpPr>
        <p:spPr>
          <a:xfrm>
            <a:off x="3377815"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28" name="Straight Connector 27"/>
          <p:cNvCxnSpPr/>
          <p:nvPr/>
        </p:nvCxnSpPr>
        <p:spPr>
          <a:xfrm>
            <a:off x="3550491"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Straight Connector 28"/>
          <p:cNvCxnSpPr/>
          <p:nvPr/>
        </p:nvCxnSpPr>
        <p:spPr>
          <a:xfrm>
            <a:off x="3723166"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p:cNvCxnSpPr/>
          <p:nvPr/>
        </p:nvCxnSpPr>
        <p:spPr>
          <a:xfrm>
            <a:off x="3895841"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Connector 30"/>
          <p:cNvCxnSpPr/>
          <p:nvPr/>
        </p:nvCxnSpPr>
        <p:spPr>
          <a:xfrm>
            <a:off x="4068516"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32" name="Straight Connector 31"/>
          <p:cNvCxnSpPr/>
          <p:nvPr/>
        </p:nvCxnSpPr>
        <p:spPr>
          <a:xfrm>
            <a:off x="4241191"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33" name="Straight Connector 32"/>
          <p:cNvCxnSpPr/>
          <p:nvPr/>
        </p:nvCxnSpPr>
        <p:spPr>
          <a:xfrm>
            <a:off x="4413866"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p:cNvCxnSpPr/>
          <p:nvPr/>
        </p:nvCxnSpPr>
        <p:spPr>
          <a:xfrm>
            <a:off x="4586541"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35" name="Straight Connector 34"/>
          <p:cNvCxnSpPr/>
          <p:nvPr/>
        </p:nvCxnSpPr>
        <p:spPr>
          <a:xfrm>
            <a:off x="4759216" y="5233749"/>
            <a:ext cx="10157" cy="388620"/>
          </a:xfrm>
          <a:prstGeom prst="line">
            <a:avLst/>
          </a:prstGeom>
        </p:spPr>
        <p:style>
          <a:lnRef idx="2">
            <a:schemeClr val="accent3"/>
          </a:lnRef>
          <a:fillRef idx="0">
            <a:schemeClr val="accent3"/>
          </a:fillRef>
          <a:effectRef idx="1">
            <a:schemeClr val="accent3"/>
          </a:effectRef>
          <a:fontRef idx="minor">
            <a:schemeClr val="tx1"/>
          </a:fontRef>
        </p:style>
      </p:cxnSp>
      <p:cxnSp>
        <p:nvCxnSpPr>
          <p:cNvPr id="36" name="Straight Connector 35"/>
          <p:cNvCxnSpPr/>
          <p:nvPr/>
        </p:nvCxnSpPr>
        <p:spPr>
          <a:xfrm>
            <a:off x="4931891" y="5233749"/>
            <a:ext cx="10157" cy="388620"/>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37" name="Straight Connector 36"/>
          <p:cNvCxnSpPr/>
          <p:nvPr/>
        </p:nvCxnSpPr>
        <p:spPr>
          <a:xfrm>
            <a:off x="6709428" y="5241369"/>
            <a:ext cx="10157" cy="388620"/>
          </a:xfrm>
          <a:prstGeom prst="line">
            <a:avLst/>
          </a:prstGeom>
          <a:ln>
            <a:solidFill>
              <a:schemeClr val="accent1"/>
            </a:solidFill>
          </a:ln>
        </p:spPr>
        <p:style>
          <a:lnRef idx="3">
            <a:schemeClr val="accent2"/>
          </a:lnRef>
          <a:fillRef idx="0">
            <a:schemeClr val="accent2"/>
          </a:fillRef>
          <a:effectRef idx="2">
            <a:schemeClr val="accent2"/>
          </a:effectRef>
          <a:fontRef idx="minor">
            <a:schemeClr val="tx1"/>
          </a:fontRef>
        </p:style>
      </p:cxnSp>
      <p:sp>
        <p:nvSpPr>
          <p:cNvPr id="38" name="Left Brace 37"/>
          <p:cNvSpPr/>
          <p:nvPr/>
        </p:nvSpPr>
        <p:spPr>
          <a:xfrm rot="16200000">
            <a:off x="4192772" y="5697959"/>
            <a:ext cx="262890" cy="187911"/>
          </a:xfrm>
          <a:prstGeom prst="leftBrace">
            <a:avLst/>
          </a:prstGeom>
          <a:ln w="2540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9" name="TextBox 38"/>
          <p:cNvSpPr txBox="1"/>
          <p:nvPr/>
        </p:nvSpPr>
        <p:spPr>
          <a:xfrm>
            <a:off x="3950935" y="5962293"/>
            <a:ext cx="689548" cy="430887"/>
          </a:xfrm>
          <a:prstGeom prst="rect">
            <a:avLst/>
          </a:prstGeom>
          <a:noFill/>
        </p:spPr>
        <p:txBody>
          <a:bodyPr wrap="none" lIns="0" tIns="0" rIns="0" bIns="0" rtlCol="0">
            <a:spAutoFit/>
          </a:bodyPr>
          <a:lstStyle/>
          <a:p>
            <a:r>
              <a:rPr lang="en-US" sz="1400" dirty="0" smtClean="0">
                <a:gradFill>
                  <a:gsLst>
                    <a:gs pos="0">
                      <a:schemeClr val="tx1"/>
                    </a:gs>
                    <a:gs pos="100000">
                      <a:schemeClr val="tx1"/>
                    </a:gs>
                  </a:gsLst>
                  <a:lin ang="5400000" scaled="0"/>
                </a:gradFill>
              </a:rPr>
              <a:t>Heartbeat </a:t>
            </a:r>
          </a:p>
          <a:p>
            <a:pPr algn="ctr"/>
            <a:r>
              <a:rPr lang="en-US" sz="1400" dirty="0" smtClean="0">
                <a:gradFill>
                  <a:gsLst>
                    <a:gs pos="0">
                      <a:schemeClr val="tx1"/>
                    </a:gs>
                    <a:gs pos="100000">
                      <a:schemeClr val="tx1"/>
                    </a:gs>
                  </a:gsLst>
                  <a:lin ang="5400000" scaled="0"/>
                </a:gradFill>
              </a:rPr>
              <a:t>Interval</a:t>
            </a:r>
          </a:p>
        </p:txBody>
      </p:sp>
      <p:sp>
        <p:nvSpPr>
          <p:cNvPr id="40" name="TextBox 39"/>
          <p:cNvSpPr txBox="1"/>
          <p:nvPr/>
        </p:nvSpPr>
        <p:spPr>
          <a:xfrm>
            <a:off x="4438752" y="4593670"/>
            <a:ext cx="905184" cy="492443"/>
          </a:xfrm>
          <a:prstGeom prst="rect">
            <a:avLst/>
          </a:prstGeom>
          <a:noFill/>
        </p:spPr>
        <p:txBody>
          <a:bodyPr wrap="none" lIns="0" tIns="0" rIns="0" bIns="0" rtlCol="0">
            <a:spAutoFit/>
          </a:bodyPr>
          <a:lstStyle/>
          <a:p>
            <a:pPr algn="ctr"/>
            <a:r>
              <a:rPr lang="en-US" sz="1600" dirty="0" smtClean="0">
                <a:solidFill>
                  <a:schemeClr val="bg1"/>
                </a:solidFill>
              </a:rPr>
              <a:t>Missed</a:t>
            </a:r>
          </a:p>
          <a:p>
            <a:pPr algn="ctr"/>
            <a:r>
              <a:rPr lang="en-US" sz="1600" dirty="0" smtClean="0">
                <a:solidFill>
                  <a:schemeClr val="bg1"/>
                </a:solidFill>
              </a:rPr>
              <a:t>Heartbeat</a:t>
            </a:r>
          </a:p>
        </p:txBody>
      </p:sp>
      <p:sp>
        <p:nvSpPr>
          <p:cNvPr id="41" name="TextBox 40"/>
          <p:cNvSpPr txBox="1"/>
          <p:nvPr/>
        </p:nvSpPr>
        <p:spPr>
          <a:xfrm>
            <a:off x="6358646" y="4608910"/>
            <a:ext cx="823622" cy="492443"/>
          </a:xfrm>
          <a:prstGeom prst="rect">
            <a:avLst/>
          </a:prstGeom>
          <a:noFill/>
        </p:spPr>
        <p:txBody>
          <a:bodyPr wrap="none" lIns="0" tIns="0" rIns="0" bIns="0" rtlCol="0">
            <a:spAutoFit/>
          </a:bodyPr>
          <a:lstStyle/>
          <a:p>
            <a:pPr algn="ctr"/>
            <a:r>
              <a:rPr lang="en-US" sz="1600" dirty="0" smtClean="0">
                <a:solidFill>
                  <a:schemeClr val="bg1"/>
                </a:solidFill>
              </a:rPr>
              <a:t>Recovery</a:t>
            </a:r>
          </a:p>
          <a:p>
            <a:pPr algn="ctr"/>
            <a:r>
              <a:rPr lang="en-US" sz="1600" dirty="0" smtClean="0">
                <a:solidFill>
                  <a:schemeClr val="bg1"/>
                </a:solidFill>
              </a:rPr>
              <a:t>Initiated</a:t>
            </a:r>
          </a:p>
        </p:txBody>
      </p:sp>
      <p:sp>
        <p:nvSpPr>
          <p:cNvPr id="42" name="Left Brace 41"/>
          <p:cNvSpPr/>
          <p:nvPr/>
        </p:nvSpPr>
        <p:spPr>
          <a:xfrm rot="16200000">
            <a:off x="5699361" y="4908226"/>
            <a:ext cx="262890" cy="1782616"/>
          </a:xfrm>
          <a:prstGeom prst="leftBrace">
            <a:avLst/>
          </a:prstGeom>
          <a:ln w="25400">
            <a:solidFill>
              <a:schemeClr val="accent1"/>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3" name="TextBox 42"/>
          <p:cNvSpPr txBox="1"/>
          <p:nvPr/>
        </p:nvSpPr>
        <p:spPr>
          <a:xfrm>
            <a:off x="5510860" y="5969913"/>
            <a:ext cx="709490" cy="430887"/>
          </a:xfrm>
          <a:prstGeom prst="rect">
            <a:avLst/>
          </a:prstGeom>
          <a:noFill/>
        </p:spPr>
        <p:txBody>
          <a:bodyPr wrap="none" lIns="0" tIns="0" rIns="0" bIns="0" rtlCol="0">
            <a:spAutoFit/>
          </a:bodyPr>
          <a:lstStyle/>
          <a:p>
            <a:r>
              <a:rPr lang="en-US" sz="1400" dirty="0" smtClean="0">
                <a:gradFill>
                  <a:gsLst>
                    <a:gs pos="0">
                      <a:schemeClr val="tx1"/>
                    </a:gs>
                    <a:gs pos="100000">
                      <a:schemeClr val="tx1"/>
                    </a:gs>
                  </a:gsLst>
                  <a:lin ang="5400000" scaled="0"/>
                </a:gradFill>
              </a:rPr>
              <a:t>Heartbeat </a:t>
            </a:r>
          </a:p>
          <a:p>
            <a:pPr algn="ctr"/>
            <a:r>
              <a:rPr lang="en-US" sz="1400" dirty="0" smtClean="0">
                <a:gradFill>
                  <a:gsLst>
                    <a:gs pos="0">
                      <a:schemeClr val="tx1"/>
                    </a:gs>
                    <a:gs pos="100000">
                      <a:schemeClr val="tx1"/>
                    </a:gs>
                  </a:gsLst>
                  <a:lin ang="5400000" scaled="0"/>
                </a:gradFill>
              </a:rPr>
              <a:t>Timeout</a:t>
            </a:r>
          </a:p>
        </p:txBody>
      </p:sp>
      <p:sp>
        <p:nvSpPr>
          <p:cNvPr id="44" name="TextBox 43"/>
          <p:cNvSpPr txBox="1"/>
          <p:nvPr/>
        </p:nvSpPr>
        <p:spPr>
          <a:xfrm>
            <a:off x="8570329" y="4267200"/>
            <a:ext cx="671659" cy="553998"/>
          </a:xfrm>
          <a:prstGeom prst="rect">
            <a:avLst/>
          </a:prstGeom>
          <a:noFill/>
        </p:spPr>
        <p:txBody>
          <a:bodyPr wrap="none" lIns="0" tIns="0" rIns="0" bIns="0" rtlCol="0">
            <a:spAutoFit/>
          </a:bodyPr>
          <a:lstStyle/>
          <a:p>
            <a:pPr algn="ctr"/>
            <a:r>
              <a:rPr lang="en-US" dirty="0" smtClean="0">
                <a:gradFill>
                  <a:gsLst>
                    <a:gs pos="0">
                      <a:schemeClr val="tx1"/>
                    </a:gs>
                    <a:gs pos="100000">
                      <a:schemeClr val="tx1"/>
                    </a:gs>
                  </a:gsLst>
                  <a:lin ang="5400000" scaled="0"/>
                </a:gradFill>
              </a:rPr>
              <a:t>Health</a:t>
            </a:r>
          </a:p>
          <a:p>
            <a:pPr algn="ctr"/>
            <a:r>
              <a:rPr lang="en-US" dirty="0" smtClean="0">
                <a:gradFill>
                  <a:gsLst>
                    <a:gs pos="0">
                      <a:schemeClr val="tx1"/>
                    </a:gs>
                    <a:gs pos="100000">
                      <a:schemeClr val="tx1"/>
                    </a:gs>
                  </a:gsLst>
                  <a:lin ang="5400000" scaled="0"/>
                </a:gradFill>
              </a:rPr>
              <a:t>Timeout</a:t>
            </a:r>
          </a:p>
        </p:txBody>
      </p:sp>
      <p:sp>
        <p:nvSpPr>
          <p:cNvPr id="45" name="TextBox 44"/>
          <p:cNvSpPr txBox="1"/>
          <p:nvPr/>
        </p:nvSpPr>
        <p:spPr>
          <a:xfrm>
            <a:off x="8639469" y="1475601"/>
            <a:ext cx="626774" cy="276999"/>
          </a:xfrm>
          <a:prstGeom prst="rect">
            <a:avLst/>
          </a:prstGeom>
          <a:noFill/>
        </p:spPr>
        <p:txBody>
          <a:bodyPr wrap="none" lIns="0" tIns="0" rIns="0" bIns="0" rtlCol="0">
            <a:spAutoFit/>
          </a:bodyPr>
          <a:lstStyle/>
          <a:p>
            <a:pPr algn="ctr"/>
            <a:r>
              <a:rPr lang="en-US" dirty="0" smtClean="0">
                <a:gradFill>
                  <a:gsLst>
                    <a:gs pos="0">
                      <a:schemeClr val="tx1"/>
                    </a:gs>
                    <a:gs pos="100000">
                      <a:schemeClr val="tx1"/>
                    </a:gs>
                  </a:gsLst>
                  <a:lin ang="5400000" scaled="0"/>
                </a:gradFill>
              </a:rPr>
              <a:t>Healthy</a:t>
            </a:r>
          </a:p>
        </p:txBody>
      </p:sp>
    </p:spTree>
    <p:extLst>
      <p:ext uri="{BB962C8B-B14F-4D97-AF65-F5344CB8AC3E}">
        <p14:creationId xmlns:p14="http://schemas.microsoft.com/office/powerpoint/2010/main" val="353417400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Node and Role Health Maintenance</a:t>
            </a:r>
            <a:endParaRPr lang="en-US" dirty="0"/>
          </a:p>
        </p:txBody>
      </p:sp>
      <p:sp>
        <p:nvSpPr>
          <p:cNvPr id="3" name="Content Placeholder 2"/>
          <p:cNvSpPr>
            <a:spLocks noGrp="1"/>
          </p:cNvSpPr>
          <p:nvPr>
            <p:ph idx="1"/>
          </p:nvPr>
        </p:nvSpPr>
        <p:spPr>
          <a:xfrm>
            <a:off x="736599" y="1219200"/>
            <a:ext cx="9625013" cy="2443746"/>
          </a:xfrm>
        </p:spPr>
        <p:txBody>
          <a:bodyPr/>
          <a:lstStyle/>
          <a:p>
            <a:r>
              <a:rPr lang="en-US" dirty="0" smtClean="0"/>
              <a:t>FC maintains </a:t>
            </a:r>
            <a:r>
              <a:rPr lang="en-US" dirty="0"/>
              <a:t>service availability by monitoring the software and hardware </a:t>
            </a:r>
            <a:r>
              <a:rPr lang="en-US" dirty="0" smtClean="0"/>
              <a:t>health</a:t>
            </a:r>
          </a:p>
          <a:p>
            <a:pPr lvl="1"/>
            <a:r>
              <a:rPr lang="en-US" dirty="0" smtClean="0"/>
              <a:t>Based primarily on heartbeats </a:t>
            </a:r>
          </a:p>
          <a:p>
            <a:pPr lvl="1"/>
            <a:r>
              <a:rPr lang="en-US" dirty="0" smtClean="0"/>
              <a:t>Automatically “heals” affected roles</a:t>
            </a:r>
            <a:endParaRPr lang="en-US" dirty="0"/>
          </a:p>
          <a:p>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253988981"/>
              </p:ext>
            </p:extLst>
          </p:nvPr>
        </p:nvGraphicFramePr>
        <p:xfrm>
          <a:off x="1159951" y="3845560"/>
          <a:ext cx="9980771" cy="2204720"/>
        </p:xfrm>
        <a:graphic>
          <a:graphicData uri="http://schemas.openxmlformats.org/drawingml/2006/table">
            <a:tbl>
              <a:tblPr firstRow="1" bandRow="1">
                <a:tableStyleId>{5C22544A-7EE6-4342-B048-85BDC9FD1C3A}</a:tableStyleId>
              </a:tblPr>
              <a:tblGrid>
                <a:gridCol w="2772436"/>
                <a:gridCol w="3881411"/>
                <a:gridCol w="3326924"/>
              </a:tblGrid>
              <a:tr h="370840">
                <a:tc>
                  <a:txBody>
                    <a:bodyPr/>
                    <a:lstStyle/>
                    <a:p>
                      <a:pPr marL="0" marR="0">
                        <a:spcBef>
                          <a:spcPts val="0"/>
                        </a:spcBef>
                        <a:spcAft>
                          <a:spcPts val="0"/>
                        </a:spcAft>
                      </a:pPr>
                      <a:r>
                        <a:rPr lang="en-US" sz="1600" b="1" dirty="0" smtClean="0">
                          <a:solidFill>
                            <a:schemeClr val="bg1"/>
                          </a:solidFill>
                          <a:latin typeface="Calibri"/>
                          <a:ea typeface="Calibri"/>
                          <a:cs typeface="Times New Roman"/>
                        </a:rPr>
                        <a:t>Problem</a:t>
                      </a:r>
                      <a:endParaRPr lang="en-US" sz="1600" b="1" dirty="0">
                        <a:solidFill>
                          <a:schemeClr val="bg1"/>
                        </a:solidFill>
                        <a:latin typeface="Calibri"/>
                        <a:ea typeface="Calibri"/>
                        <a:cs typeface="Times New Roman"/>
                      </a:endParaRPr>
                    </a:p>
                  </a:txBody>
                  <a:tcPr marL="91416" marR="91416" marT="0" marB="0"/>
                </a:tc>
                <a:tc>
                  <a:txBody>
                    <a:bodyPr/>
                    <a:lstStyle/>
                    <a:p>
                      <a:pPr marL="0" marR="0">
                        <a:spcBef>
                          <a:spcPts val="0"/>
                        </a:spcBef>
                        <a:spcAft>
                          <a:spcPts val="0"/>
                        </a:spcAft>
                      </a:pPr>
                      <a:r>
                        <a:rPr lang="en-US" sz="1600" b="1" dirty="0">
                          <a:solidFill>
                            <a:schemeClr val="bg1"/>
                          </a:solidFill>
                          <a:latin typeface="Calibri"/>
                          <a:ea typeface="Calibri"/>
                          <a:cs typeface="Times New Roman"/>
                        </a:rPr>
                        <a:t>How Detected</a:t>
                      </a:r>
                    </a:p>
                  </a:txBody>
                  <a:tcPr marL="91416" marR="91416" marT="0" marB="0"/>
                </a:tc>
                <a:tc>
                  <a:txBody>
                    <a:bodyPr/>
                    <a:lstStyle/>
                    <a:p>
                      <a:pPr marL="0" marR="0">
                        <a:spcBef>
                          <a:spcPts val="0"/>
                        </a:spcBef>
                        <a:spcAft>
                          <a:spcPts val="0"/>
                        </a:spcAft>
                      </a:pPr>
                      <a:r>
                        <a:rPr lang="en-US" sz="1600" b="1" dirty="0">
                          <a:solidFill>
                            <a:schemeClr val="bg1"/>
                          </a:solidFill>
                          <a:latin typeface="Calibri"/>
                          <a:ea typeface="Calibri"/>
                          <a:cs typeface="Times New Roman"/>
                        </a:rPr>
                        <a:t>Fabric Response</a:t>
                      </a:r>
                    </a:p>
                  </a:txBody>
                  <a:tcPr marL="91416" marR="91416" marT="0" marB="0"/>
                </a:tc>
              </a:tr>
              <a:tr h="370840">
                <a:tc>
                  <a:txBody>
                    <a:bodyPr/>
                    <a:lstStyle/>
                    <a:p>
                      <a:pPr marL="0" marR="0">
                        <a:spcBef>
                          <a:spcPts val="0"/>
                        </a:spcBef>
                        <a:spcAft>
                          <a:spcPts val="0"/>
                        </a:spcAft>
                      </a:pPr>
                      <a:r>
                        <a:rPr lang="en-US" sz="1600" b="1" dirty="0" smtClean="0">
                          <a:solidFill>
                            <a:schemeClr val="bg1"/>
                          </a:solidFill>
                          <a:latin typeface="Calibri"/>
                          <a:ea typeface="Calibri"/>
                          <a:cs typeface="Times New Roman"/>
                        </a:rPr>
                        <a:t>Role instance</a:t>
                      </a:r>
                      <a:r>
                        <a:rPr lang="en-US" sz="1600" b="1" baseline="0" dirty="0" smtClean="0">
                          <a:solidFill>
                            <a:schemeClr val="bg1"/>
                          </a:solidFill>
                          <a:latin typeface="Calibri"/>
                          <a:ea typeface="Calibri"/>
                          <a:cs typeface="Times New Roman"/>
                        </a:rPr>
                        <a:t> </a:t>
                      </a:r>
                      <a:r>
                        <a:rPr lang="en-US" sz="1600" b="1" dirty="0" smtClean="0">
                          <a:solidFill>
                            <a:schemeClr val="bg1"/>
                          </a:solidFill>
                          <a:latin typeface="Calibri"/>
                          <a:ea typeface="Calibri"/>
                          <a:cs typeface="Times New Roman"/>
                        </a:rPr>
                        <a:t>crashes</a:t>
                      </a:r>
                      <a:endParaRPr lang="en-US" sz="1600" b="1" dirty="0">
                        <a:solidFill>
                          <a:schemeClr val="bg1"/>
                        </a:solidFill>
                        <a:latin typeface="Calibri"/>
                        <a:ea typeface="Calibri"/>
                        <a:cs typeface="Times New Roman"/>
                      </a:endParaRPr>
                    </a:p>
                  </a:txBody>
                  <a:tcPr marL="91416" marR="91416" marT="0" marB="0"/>
                </a:tc>
                <a:tc>
                  <a:txBody>
                    <a:bodyPr/>
                    <a:lstStyle/>
                    <a:p>
                      <a:pPr marL="0" marR="0">
                        <a:spcBef>
                          <a:spcPts val="0"/>
                        </a:spcBef>
                        <a:spcAft>
                          <a:spcPts val="0"/>
                        </a:spcAft>
                      </a:pPr>
                      <a:r>
                        <a:rPr lang="en-US" sz="1600" b="1" dirty="0" smtClean="0">
                          <a:solidFill>
                            <a:schemeClr val="bg1"/>
                          </a:solidFill>
                          <a:latin typeface="Calibri"/>
                          <a:ea typeface="Calibri"/>
                          <a:cs typeface="Times New Roman"/>
                        </a:rPr>
                        <a:t>FC  guest agent </a:t>
                      </a:r>
                      <a:r>
                        <a:rPr lang="en-US" sz="1600" b="1" dirty="0">
                          <a:solidFill>
                            <a:schemeClr val="bg1"/>
                          </a:solidFill>
                          <a:latin typeface="Calibri"/>
                          <a:ea typeface="Calibri"/>
                          <a:cs typeface="Times New Roman"/>
                        </a:rPr>
                        <a:t>monitors role termination</a:t>
                      </a:r>
                    </a:p>
                  </a:txBody>
                  <a:tcPr marL="91416" marR="91416" marT="0" marB="0"/>
                </a:tc>
                <a:tc>
                  <a:txBody>
                    <a:bodyPr/>
                    <a:lstStyle/>
                    <a:p>
                      <a:pPr marL="0" marR="0">
                        <a:spcBef>
                          <a:spcPts val="0"/>
                        </a:spcBef>
                        <a:spcAft>
                          <a:spcPts val="0"/>
                        </a:spcAft>
                      </a:pPr>
                      <a:r>
                        <a:rPr lang="en-US" sz="1600" b="1" dirty="0" smtClean="0">
                          <a:solidFill>
                            <a:schemeClr val="bg1"/>
                          </a:solidFill>
                          <a:latin typeface="Calibri"/>
                          <a:ea typeface="Calibri"/>
                          <a:cs typeface="Times New Roman"/>
                        </a:rPr>
                        <a:t>FC restarts role</a:t>
                      </a:r>
                      <a:endParaRPr lang="en-US" sz="1600" b="1" dirty="0">
                        <a:solidFill>
                          <a:schemeClr val="bg1"/>
                        </a:solidFill>
                        <a:latin typeface="Calibri"/>
                        <a:ea typeface="Calibri"/>
                        <a:cs typeface="Times New Roman"/>
                      </a:endParaRPr>
                    </a:p>
                  </a:txBody>
                  <a:tcPr marL="91416" marR="91416" marT="0" marB="0"/>
                </a:tc>
              </a:tr>
              <a:tr h="370840">
                <a:tc>
                  <a:txBody>
                    <a:bodyPr/>
                    <a:lstStyle/>
                    <a:p>
                      <a:pPr marL="0" marR="0">
                        <a:spcBef>
                          <a:spcPts val="0"/>
                        </a:spcBef>
                        <a:spcAft>
                          <a:spcPts val="0"/>
                        </a:spcAft>
                      </a:pPr>
                      <a:r>
                        <a:rPr lang="en-US" sz="1600" b="1" dirty="0">
                          <a:solidFill>
                            <a:schemeClr val="bg1"/>
                          </a:solidFill>
                          <a:latin typeface="Calibri"/>
                          <a:ea typeface="Calibri"/>
                          <a:cs typeface="Times New Roman"/>
                        </a:rPr>
                        <a:t>Guest VM or agent crashes</a:t>
                      </a:r>
                    </a:p>
                  </a:txBody>
                  <a:tcPr marL="91416" marR="91416" marT="0" marB="0"/>
                </a:tc>
                <a:tc>
                  <a:txBody>
                    <a:bodyPr/>
                    <a:lstStyle/>
                    <a:p>
                      <a:pPr marL="0" marR="0">
                        <a:spcBef>
                          <a:spcPts val="0"/>
                        </a:spcBef>
                        <a:spcAft>
                          <a:spcPts val="0"/>
                        </a:spcAft>
                      </a:pPr>
                      <a:r>
                        <a:rPr lang="en-US" sz="1600" b="1" dirty="0" smtClean="0">
                          <a:solidFill>
                            <a:schemeClr val="bg1"/>
                          </a:solidFill>
                          <a:latin typeface="Calibri"/>
                          <a:ea typeface="Calibri"/>
                          <a:cs typeface="Times New Roman"/>
                        </a:rPr>
                        <a:t>FC host </a:t>
                      </a:r>
                      <a:r>
                        <a:rPr lang="en-US" sz="1600" b="1" dirty="0">
                          <a:solidFill>
                            <a:schemeClr val="bg1"/>
                          </a:solidFill>
                          <a:latin typeface="Calibri"/>
                          <a:ea typeface="Calibri"/>
                          <a:cs typeface="Times New Roman"/>
                        </a:rPr>
                        <a:t>agent </a:t>
                      </a:r>
                      <a:r>
                        <a:rPr lang="en-US" sz="1600" b="1" dirty="0" smtClean="0">
                          <a:solidFill>
                            <a:schemeClr val="bg1"/>
                          </a:solidFill>
                          <a:latin typeface="Calibri"/>
                          <a:ea typeface="Calibri"/>
                          <a:cs typeface="Times New Roman"/>
                        </a:rPr>
                        <a:t>notices missing</a:t>
                      </a:r>
                      <a:r>
                        <a:rPr lang="en-US" sz="1600" b="1" baseline="0" dirty="0" smtClean="0">
                          <a:solidFill>
                            <a:schemeClr val="bg1"/>
                          </a:solidFill>
                          <a:latin typeface="Calibri"/>
                          <a:ea typeface="Calibri"/>
                          <a:cs typeface="Times New Roman"/>
                        </a:rPr>
                        <a:t> guest agent </a:t>
                      </a:r>
                      <a:r>
                        <a:rPr lang="en-US" sz="1600" b="1" dirty="0" smtClean="0">
                          <a:solidFill>
                            <a:schemeClr val="bg1"/>
                          </a:solidFill>
                          <a:latin typeface="Calibri"/>
                          <a:ea typeface="Calibri"/>
                          <a:cs typeface="Times New Roman"/>
                        </a:rPr>
                        <a:t>heartbeats</a:t>
                      </a:r>
                      <a:endParaRPr lang="en-US" sz="1600" b="1" dirty="0">
                        <a:solidFill>
                          <a:schemeClr val="bg1"/>
                        </a:solidFill>
                        <a:latin typeface="Calibri"/>
                        <a:ea typeface="Calibri"/>
                        <a:cs typeface="Times New Roman"/>
                      </a:endParaRPr>
                    </a:p>
                  </a:txBody>
                  <a:tcPr marL="91416" marR="91416" marT="0" marB="0"/>
                </a:tc>
                <a:tc>
                  <a:txBody>
                    <a:bodyPr/>
                    <a:lstStyle/>
                    <a:p>
                      <a:pPr marL="0" marR="0">
                        <a:spcBef>
                          <a:spcPts val="0"/>
                        </a:spcBef>
                        <a:spcAft>
                          <a:spcPts val="0"/>
                        </a:spcAft>
                      </a:pPr>
                      <a:r>
                        <a:rPr lang="en-US" sz="1600" b="1" dirty="0" smtClean="0">
                          <a:solidFill>
                            <a:schemeClr val="bg1"/>
                          </a:solidFill>
                          <a:latin typeface="Calibri"/>
                          <a:ea typeface="Calibri"/>
                          <a:cs typeface="Times New Roman"/>
                        </a:rPr>
                        <a:t>FC restarts VM and hosted role</a:t>
                      </a:r>
                      <a:endParaRPr lang="en-US" sz="1600" b="1" dirty="0">
                        <a:solidFill>
                          <a:schemeClr val="bg1"/>
                        </a:solidFill>
                        <a:latin typeface="Calibri"/>
                        <a:ea typeface="Calibri"/>
                        <a:cs typeface="Times New Roman"/>
                      </a:endParaRPr>
                    </a:p>
                  </a:txBody>
                  <a:tcPr marL="91416" marR="91416" marT="0" marB="0"/>
                </a:tc>
              </a:tr>
              <a:tr h="370840">
                <a:tc>
                  <a:txBody>
                    <a:bodyPr/>
                    <a:lstStyle/>
                    <a:p>
                      <a:pPr marL="0" marR="0">
                        <a:spcBef>
                          <a:spcPts val="0"/>
                        </a:spcBef>
                        <a:spcAft>
                          <a:spcPts val="0"/>
                        </a:spcAft>
                      </a:pPr>
                      <a:r>
                        <a:rPr lang="en-US" sz="1600" b="1" dirty="0" smtClean="0">
                          <a:solidFill>
                            <a:schemeClr val="bg1"/>
                          </a:solidFill>
                          <a:latin typeface="Calibri"/>
                          <a:ea typeface="Calibri"/>
                          <a:cs typeface="Times New Roman"/>
                        </a:rPr>
                        <a:t>Host OS </a:t>
                      </a:r>
                      <a:r>
                        <a:rPr lang="en-US" sz="1600" b="1" dirty="0">
                          <a:solidFill>
                            <a:schemeClr val="bg1"/>
                          </a:solidFill>
                          <a:latin typeface="Calibri"/>
                          <a:ea typeface="Calibri"/>
                          <a:cs typeface="Times New Roman"/>
                        </a:rPr>
                        <a:t>or agent crashes</a:t>
                      </a:r>
                    </a:p>
                  </a:txBody>
                  <a:tcPr marL="91416" marR="91416" marT="0" marB="0"/>
                </a:tc>
                <a:tc>
                  <a:txBody>
                    <a:bodyPr/>
                    <a:lstStyle/>
                    <a:p>
                      <a:pPr marL="0" marR="0">
                        <a:spcBef>
                          <a:spcPts val="0"/>
                        </a:spcBef>
                        <a:spcAft>
                          <a:spcPts val="0"/>
                        </a:spcAft>
                      </a:pPr>
                      <a:r>
                        <a:rPr lang="en-US" sz="1600" b="1" dirty="0" smtClean="0">
                          <a:solidFill>
                            <a:schemeClr val="bg1"/>
                          </a:solidFill>
                          <a:latin typeface="Calibri"/>
                          <a:ea typeface="Calibri"/>
                          <a:cs typeface="Times New Roman"/>
                        </a:rPr>
                        <a:t>FC notices missing</a:t>
                      </a:r>
                      <a:r>
                        <a:rPr lang="en-US" sz="1600" b="1" baseline="0" dirty="0" smtClean="0">
                          <a:solidFill>
                            <a:schemeClr val="bg1"/>
                          </a:solidFill>
                          <a:latin typeface="Calibri"/>
                          <a:ea typeface="Calibri"/>
                          <a:cs typeface="Times New Roman"/>
                        </a:rPr>
                        <a:t> </a:t>
                      </a:r>
                      <a:r>
                        <a:rPr lang="en-US" sz="1600" b="1" dirty="0" smtClean="0">
                          <a:solidFill>
                            <a:schemeClr val="bg1"/>
                          </a:solidFill>
                          <a:latin typeface="Calibri"/>
                          <a:ea typeface="Calibri"/>
                          <a:cs typeface="Times New Roman"/>
                        </a:rPr>
                        <a:t>host</a:t>
                      </a:r>
                      <a:r>
                        <a:rPr lang="en-US" sz="1600" b="1" baseline="0" dirty="0" smtClean="0">
                          <a:solidFill>
                            <a:schemeClr val="bg1"/>
                          </a:solidFill>
                          <a:latin typeface="Calibri"/>
                          <a:ea typeface="Calibri"/>
                          <a:cs typeface="Times New Roman"/>
                        </a:rPr>
                        <a:t> agent heartbeat</a:t>
                      </a:r>
                      <a:endParaRPr lang="en-US" sz="1600" b="1" dirty="0">
                        <a:solidFill>
                          <a:schemeClr val="bg1"/>
                        </a:solidFill>
                        <a:latin typeface="Calibri"/>
                        <a:ea typeface="Calibri"/>
                        <a:cs typeface="Times New Roman"/>
                      </a:endParaRPr>
                    </a:p>
                  </a:txBody>
                  <a:tcPr marL="91416" marR="91416" marT="0" marB="0"/>
                </a:tc>
                <a:tc>
                  <a:txBody>
                    <a:bodyPr/>
                    <a:lstStyle/>
                    <a:p>
                      <a:pPr marL="0" marR="0">
                        <a:spcBef>
                          <a:spcPts val="0"/>
                        </a:spcBef>
                        <a:spcAft>
                          <a:spcPts val="0"/>
                        </a:spcAft>
                      </a:pPr>
                      <a:r>
                        <a:rPr lang="en-US" sz="1600" b="1" dirty="0" smtClean="0">
                          <a:solidFill>
                            <a:schemeClr val="bg1"/>
                          </a:solidFill>
                          <a:latin typeface="Calibri"/>
                          <a:ea typeface="Calibri"/>
                          <a:cs typeface="Times New Roman"/>
                        </a:rPr>
                        <a:t>Tries to recover node</a:t>
                      </a:r>
                    </a:p>
                    <a:p>
                      <a:pPr marL="0" marR="0">
                        <a:spcBef>
                          <a:spcPts val="0"/>
                        </a:spcBef>
                        <a:spcAft>
                          <a:spcPts val="0"/>
                        </a:spcAft>
                      </a:pPr>
                      <a:r>
                        <a:rPr lang="en-US" sz="1600" b="1" dirty="0" smtClean="0">
                          <a:solidFill>
                            <a:schemeClr val="bg1"/>
                          </a:solidFill>
                          <a:latin typeface="Calibri"/>
                          <a:ea typeface="Calibri"/>
                          <a:cs typeface="Times New Roman"/>
                        </a:rPr>
                        <a:t>FC reallocates roles to other nodes</a:t>
                      </a:r>
                      <a:endParaRPr lang="en-US" sz="1600" b="1" dirty="0">
                        <a:solidFill>
                          <a:schemeClr val="bg1"/>
                        </a:solidFill>
                        <a:latin typeface="Calibri"/>
                        <a:ea typeface="Calibri"/>
                        <a:cs typeface="Times New Roman"/>
                      </a:endParaRPr>
                    </a:p>
                  </a:txBody>
                  <a:tcPr marL="91416" marR="91416" marT="0" marB="0"/>
                </a:tc>
              </a:tr>
              <a:tr h="370840">
                <a:tc>
                  <a:txBody>
                    <a:bodyPr/>
                    <a:lstStyle/>
                    <a:p>
                      <a:pPr marL="0" marR="0">
                        <a:spcBef>
                          <a:spcPts val="0"/>
                        </a:spcBef>
                        <a:spcAft>
                          <a:spcPts val="0"/>
                        </a:spcAft>
                      </a:pPr>
                      <a:r>
                        <a:rPr lang="en-US" sz="1600" b="1" dirty="0" smtClean="0">
                          <a:solidFill>
                            <a:schemeClr val="bg1"/>
                          </a:solidFill>
                          <a:latin typeface="Calibri"/>
                          <a:ea typeface="Calibri"/>
                          <a:cs typeface="Times New Roman"/>
                        </a:rPr>
                        <a:t>Detected node hardware issue</a:t>
                      </a:r>
                      <a:endParaRPr lang="en-US" sz="1600" b="1" dirty="0">
                        <a:solidFill>
                          <a:schemeClr val="bg1"/>
                        </a:solidFill>
                        <a:latin typeface="Calibri"/>
                        <a:ea typeface="Calibri"/>
                        <a:cs typeface="Times New Roman"/>
                      </a:endParaRPr>
                    </a:p>
                  </a:txBody>
                  <a:tcPr marL="91416" marR="91416" marT="0" marB="0"/>
                </a:tc>
                <a:tc>
                  <a:txBody>
                    <a:bodyPr/>
                    <a:lstStyle/>
                    <a:p>
                      <a:pPr marL="0" marR="0">
                        <a:spcBef>
                          <a:spcPts val="0"/>
                        </a:spcBef>
                        <a:spcAft>
                          <a:spcPts val="0"/>
                        </a:spcAft>
                      </a:pPr>
                      <a:r>
                        <a:rPr lang="en-US" sz="1600" b="1" dirty="0" smtClean="0">
                          <a:solidFill>
                            <a:schemeClr val="bg1"/>
                          </a:solidFill>
                          <a:latin typeface="Calibri"/>
                          <a:ea typeface="Calibri"/>
                          <a:cs typeface="Times New Roman"/>
                        </a:rPr>
                        <a:t>Host agent informs FC</a:t>
                      </a:r>
                      <a:endParaRPr lang="en-US" sz="1600" b="1" dirty="0">
                        <a:solidFill>
                          <a:schemeClr val="bg1"/>
                        </a:solidFill>
                        <a:latin typeface="Calibri"/>
                        <a:ea typeface="Calibri"/>
                        <a:cs typeface="Times New Roman"/>
                      </a:endParaRPr>
                    </a:p>
                  </a:txBody>
                  <a:tcPr marL="91416" marR="91416" marT="0" marB="0"/>
                </a:tc>
                <a:tc>
                  <a:txBody>
                    <a:bodyPr/>
                    <a:lstStyle/>
                    <a:p>
                      <a:pPr marL="0" marR="0">
                        <a:spcBef>
                          <a:spcPts val="0"/>
                        </a:spcBef>
                        <a:spcAft>
                          <a:spcPts val="0"/>
                        </a:spcAft>
                      </a:pPr>
                      <a:r>
                        <a:rPr lang="en-US" sz="1600" b="1" dirty="0" smtClean="0">
                          <a:solidFill>
                            <a:schemeClr val="bg1"/>
                          </a:solidFill>
                          <a:latin typeface="Calibri"/>
                          <a:ea typeface="Calibri"/>
                          <a:cs typeface="Times New Roman"/>
                        </a:rPr>
                        <a:t>FC migrates roles to </a:t>
                      </a:r>
                      <a:r>
                        <a:rPr lang="en-US" sz="1600" b="1" dirty="0">
                          <a:solidFill>
                            <a:schemeClr val="bg1"/>
                          </a:solidFill>
                          <a:latin typeface="Calibri"/>
                          <a:ea typeface="Calibri"/>
                          <a:cs typeface="Times New Roman"/>
                        </a:rPr>
                        <a:t>other </a:t>
                      </a:r>
                      <a:r>
                        <a:rPr lang="en-US" sz="1600" b="1" dirty="0" smtClean="0">
                          <a:solidFill>
                            <a:schemeClr val="bg1"/>
                          </a:solidFill>
                          <a:latin typeface="Calibri"/>
                          <a:ea typeface="Calibri"/>
                          <a:cs typeface="Times New Roman"/>
                        </a:rPr>
                        <a:t>nodes</a:t>
                      </a:r>
                    </a:p>
                    <a:p>
                      <a:pPr marL="0" marR="0">
                        <a:spcBef>
                          <a:spcPts val="0"/>
                        </a:spcBef>
                        <a:spcAft>
                          <a:spcPts val="0"/>
                        </a:spcAft>
                      </a:pPr>
                      <a:r>
                        <a:rPr lang="en-US" sz="1600" b="1" dirty="0" smtClean="0">
                          <a:solidFill>
                            <a:schemeClr val="bg1"/>
                          </a:solidFill>
                          <a:latin typeface="Calibri"/>
                          <a:ea typeface="Calibri"/>
                          <a:cs typeface="Times New Roman"/>
                        </a:rPr>
                        <a:t>Marks node </a:t>
                      </a:r>
                      <a:r>
                        <a:rPr lang="en-US" sz="1600" b="1" dirty="0">
                          <a:solidFill>
                            <a:schemeClr val="bg1"/>
                          </a:solidFill>
                          <a:latin typeface="Calibri"/>
                          <a:ea typeface="Calibri"/>
                          <a:cs typeface="Times New Roman"/>
                        </a:rPr>
                        <a:t>“out for repair”</a:t>
                      </a:r>
                    </a:p>
                  </a:txBody>
                  <a:tcPr marL="91416" marR="91416" marT="0" marB="0"/>
                </a:tc>
              </a:tr>
            </a:tbl>
          </a:graphicData>
        </a:graphic>
      </p:graphicFrame>
    </p:spTree>
    <p:extLst>
      <p:ext uri="{BB962C8B-B14F-4D97-AF65-F5344CB8AC3E}">
        <p14:creationId xmlns:p14="http://schemas.microsoft.com/office/powerpoint/2010/main" val="226361546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456806"/>
            <a:ext cx="11149013" cy="553998"/>
          </a:xfrm>
        </p:spPr>
        <p:txBody>
          <a:bodyPr/>
          <a:lstStyle/>
          <a:p>
            <a:r>
              <a:rPr lang="en-US" sz="4000" dirty="0" smtClean="0"/>
              <a:t>Guest Agent and Role Instance Heartbeats and Timeouts </a:t>
            </a:r>
            <a:endParaRPr lang="en-US" sz="4000" dirty="0"/>
          </a:p>
        </p:txBody>
      </p:sp>
      <p:cxnSp>
        <p:nvCxnSpPr>
          <p:cNvPr id="4" name="Straight Arrow Connector 3"/>
          <p:cNvCxnSpPr/>
          <p:nvPr/>
        </p:nvCxnSpPr>
        <p:spPr>
          <a:xfrm>
            <a:off x="2271133" y="2952615"/>
            <a:ext cx="8676872" cy="0"/>
          </a:xfrm>
          <a:prstGeom prst="straightConnector1">
            <a:avLst/>
          </a:prstGeom>
          <a:ln>
            <a:solidFill>
              <a:schemeClr val="accent6"/>
            </a:solidFill>
            <a:tailEnd type="arrow"/>
          </a:ln>
        </p:spPr>
        <p:style>
          <a:lnRef idx="3">
            <a:schemeClr val="accent1"/>
          </a:lnRef>
          <a:fillRef idx="0">
            <a:schemeClr val="accent1"/>
          </a:fillRef>
          <a:effectRef idx="2">
            <a:schemeClr val="accent1"/>
          </a:effectRef>
          <a:fontRef idx="minor">
            <a:schemeClr val="tx1"/>
          </a:fontRef>
        </p:style>
      </p:cxnSp>
      <p:cxnSp>
        <p:nvCxnSpPr>
          <p:cNvPr id="5" name="Straight Connector 4"/>
          <p:cNvCxnSpPr/>
          <p:nvPr/>
        </p:nvCxnSpPr>
        <p:spPr>
          <a:xfrm>
            <a:off x="2237706" y="2560320"/>
            <a:ext cx="0" cy="628278"/>
          </a:xfrm>
          <a:prstGeom prst="line">
            <a:avLst/>
          </a:prstGeom>
          <a:ln>
            <a:solidFill>
              <a:schemeClr val="accent6"/>
            </a:solidFill>
          </a:ln>
        </p:spPr>
        <p:style>
          <a:lnRef idx="3">
            <a:schemeClr val="accent6"/>
          </a:lnRef>
          <a:fillRef idx="0">
            <a:schemeClr val="accent6"/>
          </a:fillRef>
          <a:effectRef idx="2">
            <a:schemeClr val="accent6"/>
          </a:effectRef>
          <a:fontRef idx="minor">
            <a:schemeClr val="tx1"/>
          </a:fontRef>
        </p:style>
      </p:cxnSp>
      <p:cxnSp>
        <p:nvCxnSpPr>
          <p:cNvPr id="6" name="Straight Connector 5"/>
          <p:cNvCxnSpPr/>
          <p:nvPr/>
        </p:nvCxnSpPr>
        <p:spPr>
          <a:xfrm>
            <a:off x="3978845" y="2716631"/>
            <a:ext cx="0" cy="471968"/>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2726656" y="1996942"/>
            <a:ext cx="766607" cy="253916"/>
          </a:xfrm>
          <a:prstGeom prst="rect">
            <a:avLst/>
          </a:prstGeom>
          <a:noFill/>
        </p:spPr>
        <p:txBody>
          <a:bodyPr wrap="square" rtlCol="0">
            <a:spAutoFit/>
          </a:bodyPr>
          <a:lstStyle/>
          <a:p>
            <a:pPr algn="ctr"/>
            <a:r>
              <a:rPr lang="en-US" sz="1050" dirty="0" smtClean="0"/>
              <a:t>25 min</a:t>
            </a:r>
          </a:p>
        </p:txBody>
      </p:sp>
      <p:sp>
        <p:nvSpPr>
          <p:cNvPr id="8" name="Left Brace 7"/>
          <p:cNvSpPr/>
          <p:nvPr/>
        </p:nvSpPr>
        <p:spPr>
          <a:xfrm rot="16200000" flipH="1">
            <a:off x="2914269" y="1647530"/>
            <a:ext cx="422817" cy="1709090"/>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9" name="TextBox 8"/>
          <p:cNvSpPr txBox="1"/>
          <p:nvPr/>
        </p:nvSpPr>
        <p:spPr>
          <a:xfrm>
            <a:off x="3580870" y="3134387"/>
            <a:ext cx="678391" cy="738665"/>
          </a:xfrm>
          <a:prstGeom prst="rect">
            <a:avLst/>
          </a:prstGeom>
          <a:noFill/>
        </p:spPr>
        <p:txBody>
          <a:bodyPr wrap="none" rtlCol="0">
            <a:spAutoFit/>
          </a:bodyPr>
          <a:lstStyle/>
          <a:p>
            <a:pPr algn="ctr"/>
            <a:r>
              <a:rPr lang="en-US" sz="1050" dirty="0" smtClean="0"/>
              <a:t>Guest</a:t>
            </a:r>
          </a:p>
          <a:p>
            <a:pPr algn="ctr"/>
            <a:r>
              <a:rPr lang="en-US" sz="1050" dirty="0" smtClean="0"/>
              <a:t>Agent</a:t>
            </a:r>
            <a:br>
              <a:rPr lang="en-US" sz="1050" dirty="0" smtClean="0"/>
            </a:br>
            <a:r>
              <a:rPr lang="en-US" sz="1050" dirty="0" smtClean="0"/>
              <a:t>Connect</a:t>
            </a:r>
          </a:p>
          <a:p>
            <a:pPr algn="ctr"/>
            <a:r>
              <a:rPr lang="en-US" sz="1050" dirty="0" smtClean="0"/>
              <a:t>Timeout</a:t>
            </a:r>
          </a:p>
        </p:txBody>
      </p:sp>
      <p:cxnSp>
        <p:nvCxnSpPr>
          <p:cNvPr id="10" name="Straight Connector 9"/>
          <p:cNvCxnSpPr/>
          <p:nvPr/>
        </p:nvCxnSpPr>
        <p:spPr>
          <a:xfrm>
            <a:off x="409269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1" name="Straight Connector 10"/>
          <p:cNvCxnSpPr/>
          <p:nvPr/>
        </p:nvCxnSpPr>
        <p:spPr>
          <a:xfrm>
            <a:off x="421169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p:nvPr/>
        </p:nvCxnSpPr>
        <p:spPr>
          <a:xfrm>
            <a:off x="433069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3" name="Straight Connector 12"/>
          <p:cNvCxnSpPr/>
          <p:nvPr/>
        </p:nvCxnSpPr>
        <p:spPr>
          <a:xfrm>
            <a:off x="444969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4" name="Straight Connector 13"/>
          <p:cNvCxnSpPr/>
          <p:nvPr/>
        </p:nvCxnSpPr>
        <p:spPr>
          <a:xfrm>
            <a:off x="456870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a:off x="468770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a:off x="480670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a:off x="492570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a:off x="504470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a:off x="516371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0" name="Straight Connector 19"/>
          <p:cNvCxnSpPr/>
          <p:nvPr/>
        </p:nvCxnSpPr>
        <p:spPr>
          <a:xfrm>
            <a:off x="528271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1" name="Straight Connector 20"/>
          <p:cNvCxnSpPr/>
          <p:nvPr/>
        </p:nvCxnSpPr>
        <p:spPr>
          <a:xfrm>
            <a:off x="540171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2" name="Straight Connector 21"/>
          <p:cNvCxnSpPr/>
          <p:nvPr/>
        </p:nvCxnSpPr>
        <p:spPr>
          <a:xfrm>
            <a:off x="552071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3" name="Straight Connector 22"/>
          <p:cNvCxnSpPr/>
          <p:nvPr/>
        </p:nvCxnSpPr>
        <p:spPr>
          <a:xfrm>
            <a:off x="563971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4" name="Straight Connector 23"/>
          <p:cNvCxnSpPr/>
          <p:nvPr/>
        </p:nvCxnSpPr>
        <p:spPr>
          <a:xfrm>
            <a:off x="647273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5" name="Straight Connector 24"/>
          <p:cNvCxnSpPr/>
          <p:nvPr/>
        </p:nvCxnSpPr>
        <p:spPr>
          <a:xfrm>
            <a:off x="659173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6" name="Straight Connector 25"/>
          <p:cNvCxnSpPr/>
          <p:nvPr/>
        </p:nvCxnSpPr>
        <p:spPr>
          <a:xfrm>
            <a:off x="671073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7" name="Straight Connector 26"/>
          <p:cNvCxnSpPr/>
          <p:nvPr/>
        </p:nvCxnSpPr>
        <p:spPr>
          <a:xfrm>
            <a:off x="682973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8" name="Straight Connector 27"/>
          <p:cNvCxnSpPr/>
          <p:nvPr/>
        </p:nvCxnSpPr>
        <p:spPr>
          <a:xfrm>
            <a:off x="694874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a:xfrm>
            <a:off x="706774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0" name="Straight Connector 29"/>
          <p:cNvCxnSpPr/>
          <p:nvPr/>
        </p:nvCxnSpPr>
        <p:spPr>
          <a:xfrm>
            <a:off x="718674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1" name="Straight Connector 30"/>
          <p:cNvCxnSpPr/>
          <p:nvPr/>
        </p:nvCxnSpPr>
        <p:spPr>
          <a:xfrm>
            <a:off x="730574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2" name="Straight Connector 31"/>
          <p:cNvCxnSpPr/>
          <p:nvPr/>
        </p:nvCxnSpPr>
        <p:spPr>
          <a:xfrm>
            <a:off x="742474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a:xfrm>
            <a:off x="754375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4" name="Straight Connector 33"/>
          <p:cNvCxnSpPr/>
          <p:nvPr/>
        </p:nvCxnSpPr>
        <p:spPr>
          <a:xfrm>
            <a:off x="766275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5" name="Straight Connector 34"/>
          <p:cNvCxnSpPr/>
          <p:nvPr/>
        </p:nvCxnSpPr>
        <p:spPr>
          <a:xfrm>
            <a:off x="778175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6" name="Straight Connector 35"/>
          <p:cNvCxnSpPr/>
          <p:nvPr/>
        </p:nvCxnSpPr>
        <p:spPr>
          <a:xfrm>
            <a:off x="790075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7" name="Straight Connector 36"/>
          <p:cNvCxnSpPr/>
          <p:nvPr/>
        </p:nvCxnSpPr>
        <p:spPr>
          <a:xfrm>
            <a:off x="801975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8" name="Straight Connector 37"/>
          <p:cNvCxnSpPr/>
          <p:nvPr/>
        </p:nvCxnSpPr>
        <p:spPr>
          <a:xfrm>
            <a:off x="813876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9" name="Straight Connector 38"/>
          <p:cNvCxnSpPr/>
          <p:nvPr/>
        </p:nvCxnSpPr>
        <p:spPr>
          <a:xfrm>
            <a:off x="825776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0" name="Straight Connector 39"/>
          <p:cNvCxnSpPr/>
          <p:nvPr/>
        </p:nvCxnSpPr>
        <p:spPr>
          <a:xfrm>
            <a:off x="837676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1" name="Straight Connector 40"/>
          <p:cNvCxnSpPr/>
          <p:nvPr/>
        </p:nvCxnSpPr>
        <p:spPr>
          <a:xfrm>
            <a:off x="849576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2" name="Straight Connector 41"/>
          <p:cNvCxnSpPr/>
          <p:nvPr/>
        </p:nvCxnSpPr>
        <p:spPr>
          <a:xfrm>
            <a:off x="861476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3" name="Straight Connector 42"/>
          <p:cNvCxnSpPr/>
          <p:nvPr/>
        </p:nvCxnSpPr>
        <p:spPr>
          <a:xfrm>
            <a:off x="873377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4" name="Straight Connector 43"/>
          <p:cNvCxnSpPr/>
          <p:nvPr/>
        </p:nvCxnSpPr>
        <p:spPr>
          <a:xfrm>
            <a:off x="885277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5" name="Straight Connector 44"/>
          <p:cNvCxnSpPr/>
          <p:nvPr/>
        </p:nvCxnSpPr>
        <p:spPr>
          <a:xfrm>
            <a:off x="897177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6" name="Straight Connector 45"/>
          <p:cNvCxnSpPr/>
          <p:nvPr/>
        </p:nvCxnSpPr>
        <p:spPr>
          <a:xfrm>
            <a:off x="909077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7" name="Straight Connector 46"/>
          <p:cNvCxnSpPr/>
          <p:nvPr/>
        </p:nvCxnSpPr>
        <p:spPr>
          <a:xfrm>
            <a:off x="920975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48" name="Left Brace 47"/>
          <p:cNvSpPr/>
          <p:nvPr/>
        </p:nvSpPr>
        <p:spPr>
          <a:xfrm rot="16200000" flipH="1">
            <a:off x="4535797" y="2508423"/>
            <a:ext cx="422813" cy="119002"/>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49" name="TextBox 48"/>
          <p:cNvSpPr txBox="1"/>
          <p:nvPr/>
        </p:nvSpPr>
        <p:spPr>
          <a:xfrm>
            <a:off x="4012717" y="1663912"/>
            <a:ext cx="1449692" cy="577081"/>
          </a:xfrm>
          <a:prstGeom prst="rect">
            <a:avLst/>
          </a:prstGeom>
          <a:noFill/>
        </p:spPr>
        <p:txBody>
          <a:bodyPr wrap="square" rtlCol="0">
            <a:spAutoFit/>
          </a:bodyPr>
          <a:lstStyle/>
          <a:p>
            <a:pPr algn="ctr"/>
            <a:r>
              <a:rPr lang="en-US" sz="1050" dirty="0" smtClean="0"/>
              <a:t>Guest Agent Heartbeat </a:t>
            </a:r>
          </a:p>
          <a:p>
            <a:pPr algn="ctr"/>
            <a:r>
              <a:rPr lang="en-US" sz="1050" dirty="0" smtClean="0"/>
              <a:t>5s</a:t>
            </a:r>
          </a:p>
        </p:txBody>
      </p:sp>
      <p:cxnSp>
        <p:nvCxnSpPr>
          <p:cNvPr id="50" name="Straight Arrow Connector 49"/>
          <p:cNvCxnSpPr/>
          <p:nvPr/>
        </p:nvCxnSpPr>
        <p:spPr>
          <a:xfrm>
            <a:off x="5804529" y="4414114"/>
            <a:ext cx="5233801" cy="0"/>
          </a:xfrm>
          <a:prstGeom prst="straightConnector1">
            <a:avLst/>
          </a:prstGeom>
          <a:ln>
            <a:solidFill>
              <a:schemeClr val="accent3"/>
            </a:solidFill>
            <a:tailEnd type="arrow"/>
          </a:ln>
        </p:spPr>
        <p:style>
          <a:lnRef idx="3">
            <a:schemeClr val="accent1"/>
          </a:lnRef>
          <a:fillRef idx="0">
            <a:schemeClr val="accent1"/>
          </a:fillRef>
          <a:effectRef idx="2">
            <a:schemeClr val="accent1"/>
          </a:effectRef>
          <a:fontRef idx="minor">
            <a:schemeClr val="tx1"/>
          </a:fontRef>
        </p:style>
      </p:cxnSp>
      <p:cxnSp>
        <p:nvCxnSpPr>
          <p:cNvPr id="51" name="Straight Connector 50"/>
          <p:cNvCxnSpPr/>
          <p:nvPr/>
        </p:nvCxnSpPr>
        <p:spPr>
          <a:xfrm>
            <a:off x="4386096" y="2985939"/>
            <a:ext cx="0" cy="1664159"/>
          </a:xfrm>
          <a:prstGeom prst="line">
            <a:avLst/>
          </a:prstGeom>
          <a:ln>
            <a:solidFill>
              <a:schemeClr val="accent3"/>
            </a:solidFill>
          </a:ln>
        </p:spPr>
        <p:style>
          <a:lnRef idx="3">
            <a:schemeClr val="accent6"/>
          </a:lnRef>
          <a:fillRef idx="0">
            <a:schemeClr val="accent6"/>
          </a:fillRef>
          <a:effectRef idx="2">
            <a:schemeClr val="accent6"/>
          </a:effectRef>
          <a:fontRef idx="minor">
            <a:schemeClr val="tx1"/>
          </a:fontRef>
        </p:style>
      </p:cxnSp>
      <p:sp>
        <p:nvSpPr>
          <p:cNvPr id="52" name="TextBox 51"/>
          <p:cNvSpPr txBox="1"/>
          <p:nvPr/>
        </p:nvSpPr>
        <p:spPr>
          <a:xfrm>
            <a:off x="3709109" y="4178131"/>
            <a:ext cx="678391" cy="577081"/>
          </a:xfrm>
          <a:prstGeom prst="rect">
            <a:avLst/>
          </a:prstGeom>
          <a:noFill/>
        </p:spPr>
        <p:txBody>
          <a:bodyPr wrap="none" rtlCol="0">
            <a:spAutoFit/>
          </a:bodyPr>
          <a:lstStyle/>
          <a:p>
            <a:pPr algn="ctr"/>
            <a:r>
              <a:rPr lang="en-US" sz="1050" dirty="0" smtClean="0"/>
              <a:t>Role</a:t>
            </a:r>
          </a:p>
          <a:p>
            <a:pPr algn="ctr"/>
            <a:r>
              <a:rPr lang="en-US" sz="1050" dirty="0" smtClean="0"/>
              <a:t>Instance</a:t>
            </a:r>
            <a:br>
              <a:rPr lang="en-US" sz="1050" dirty="0" smtClean="0"/>
            </a:br>
            <a:r>
              <a:rPr lang="en-US" sz="1050" dirty="0" smtClean="0"/>
              <a:t>Launch</a:t>
            </a:r>
          </a:p>
        </p:txBody>
      </p:sp>
      <p:cxnSp>
        <p:nvCxnSpPr>
          <p:cNvPr id="53" name="Straight Connector 52"/>
          <p:cNvCxnSpPr/>
          <p:nvPr/>
        </p:nvCxnSpPr>
        <p:spPr>
          <a:xfrm>
            <a:off x="6115727" y="424312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54" name="Straight Arrow Connector 53"/>
          <p:cNvCxnSpPr/>
          <p:nvPr/>
        </p:nvCxnSpPr>
        <p:spPr>
          <a:xfrm>
            <a:off x="4386096" y="4414116"/>
            <a:ext cx="1042441" cy="0"/>
          </a:xfrm>
          <a:prstGeom prst="straightConnector1">
            <a:avLst/>
          </a:prstGeom>
          <a:ln>
            <a:solidFill>
              <a:schemeClr val="accent3"/>
            </a:solidFill>
            <a:tailEnd type="none"/>
          </a:ln>
        </p:spPr>
        <p:style>
          <a:lnRef idx="3">
            <a:schemeClr val="accent1"/>
          </a:lnRef>
          <a:fillRef idx="0">
            <a:schemeClr val="accent1"/>
          </a:fillRef>
          <a:effectRef idx="2">
            <a:schemeClr val="accent1"/>
          </a:effectRef>
          <a:fontRef idx="minor">
            <a:schemeClr val="tx1"/>
          </a:fontRef>
        </p:style>
      </p:cxnSp>
      <p:cxnSp>
        <p:nvCxnSpPr>
          <p:cNvPr id="55" name="Straight Arrow Connector 54"/>
          <p:cNvCxnSpPr/>
          <p:nvPr/>
        </p:nvCxnSpPr>
        <p:spPr>
          <a:xfrm flipV="1">
            <a:off x="5377787" y="4275507"/>
            <a:ext cx="101501" cy="277215"/>
          </a:xfrm>
          <a:prstGeom prst="straightConnector1">
            <a:avLst/>
          </a:prstGeom>
          <a:ln>
            <a:solidFill>
              <a:schemeClr val="accent3"/>
            </a:solidFill>
            <a:tailEnd type="none"/>
          </a:ln>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p:nvPr/>
        </p:nvCxnSpPr>
        <p:spPr>
          <a:xfrm flipV="1">
            <a:off x="5804529" y="4275585"/>
            <a:ext cx="101501" cy="277215"/>
          </a:xfrm>
          <a:prstGeom prst="straightConnector1">
            <a:avLst/>
          </a:prstGeom>
          <a:ln>
            <a:solidFill>
              <a:schemeClr val="accent3"/>
            </a:solidFill>
            <a:tailEnd type="none"/>
          </a:ln>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4661930" y="3524293"/>
            <a:ext cx="1036103" cy="253916"/>
          </a:xfrm>
          <a:prstGeom prst="rect">
            <a:avLst/>
          </a:prstGeom>
          <a:noFill/>
        </p:spPr>
        <p:txBody>
          <a:bodyPr wrap="square" rtlCol="0">
            <a:spAutoFit/>
          </a:bodyPr>
          <a:lstStyle/>
          <a:p>
            <a:pPr algn="ctr"/>
            <a:r>
              <a:rPr lang="en-US" sz="1050" dirty="0" smtClean="0"/>
              <a:t>Indefinite</a:t>
            </a:r>
          </a:p>
        </p:txBody>
      </p:sp>
      <p:sp>
        <p:nvSpPr>
          <p:cNvPr id="58" name="Left Brace 57"/>
          <p:cNvSpPr/>
          <p:nvPr/>
        </p:nvSpPr>
        <p:spPr>
          <a:xfrm rot="16200000" flipH="1">
            <a:off x="5058248" y="3209467"/>
            <a:ext cx="428386" cy="1645488"/>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59" name="TextBox 58"/>
          <p:cNvSpPr txBox="1"/>
          <p:nvPr/>
        </p:nvSpPr>
        <p:spPr>
          <a:xfrm>
            <a:off x="5833734" y="4590608"/>
            <a:ext cx="678391" cy="577081"/>
          </a:xfrm>
          <a:prstGeom prst="rect">
            <a:avLst/>
          </a:prstGeom>
          <a:noFill/>
        </p:spPr>
        <p:txBody>
          <a:bodyPr wrap="none" rtlCol="0">
            <a:spAutoFit/>
          </a:bodyPr>
          <a:lstStyle/>
          <a:p>
            <a:pPr algn="ctr"/>
            <a:r>
              <a:rPr lang="en-US" sz="1050" dirty="0" smtClean="0"/>
              <a:t>Role</a:t>
            </a:r>
          </a:p>
          <a:p>
            <a:pPr algn="ctr"/>
            <a:r>
              <a:rPr lang="en-US" sz="1050" dirty="0" smtClean="0"/>
              <a:t>Instance</a:t>
            </a:r>
            <a:br>
              <a:rPr lang="en-US" sz="1050" dirty="0" smtClean="0"/>
            </a:br>
            <a:r>
              <a:rPr lang="en-US" sz="1050" dirty="0" smtClean="0"/>
              <a:t>Start</a:t>
            </a:r>
          </a:p>
        </p:txBody>
      </p:sp>
      <p:cxnSp>
        <p:nvCxnSpPr>
          <p:cNvPr id="60" name="Straight Connector 59"/>
          <p:cNvCxnSpPr/>
          <p:nvPr/>
        </p:nvCxnSpPr>
        <p:spPr>
          <a:xfrm>
            <a:off x="6829739"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61" name="TextBox 60"/>
          <p:cNvSpPr txBox="1"/>
          <p:nvPr/>
        </p:nvSpPr>
        <p:spPr>
          <a:xfrm>
            <a:off x="6261707" y="4590608"/>
            <a:ext cx="1234633" cy="738665"/>
          </a:xfrm>
          <a:prstGeom prst="rect">
            <a:avLst/>
          </a:prstGeom>
          <a:noFill/>
        </p:spPr>
        <p:txBody>
          <a:bodyPr wrap="none" rtlCol="0">
            <a:spAutoFit/>
          </a:bodyPr>
          <a:lstStyle/>
          <a:p>
            <a:pPr algn="ctr"/>
            <a:r>
              <a:rPr lang="en-US" sz="1050" dirty="0" smtClean="0"/>
              <a:t>Role</a:t>
            </a:r>
          </a:p>
          <a:p>
            <a:pPr algn="ctr"/>
            <a:r>
              <a:rPr lang="en-US" sz="1050" dirty="0" smtClean="0"/>
              <a:t>Instance</a:t>
            </a:r>
            <a:br>
              <a:rPr lang="en-US" sz="1050" dirty="0" smtClean="0"/>
            </a:br>
            <a:r>
              <a:rPr lang="en-US" sz="1050" dirty="0" smtClean="0"/>
              <a:t>Ready</a:t>
            </a:r>
          </a:p>
          <a:p>
            <a:pPr algn="ctr"/>
            <a:r>
              <a:rPr lang="en-US" sz="1050" dirty="0" smtClean="0"/>
              <a:t>(for updates only)</a:t>
            </a:r>
          </a:p>
        </p:txBody>
      </p:sp>
      <p:sp>
        <p:nvSpPr>
          <p:cNvPr id="62" name="Left Brace 61"/>
          <p:cNvSpPr/>
          <p:nvPr/>
        </p:nvSpPr>
        <p:spPr>
          <a:xfrm rot="16200000" flipH="1">
            <a:off x="6261324" y="3674710"/>
            <a:ext cx="422817" cy="714012"/>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63" name="TextBox 62"/>
          <p:cNvSpPr txBox="1"/>
          <p:nvPr/>
        </p:nvSpPr>
        <p:spPr>
          <a:xfrm>
            <a:off x="5913325" y="3524293"/>
            <a:ext cx="1036103" cy="253916"/>
          </a:xfrm>
          <a:prstGeom prst="rect">
            <a:avLst/>
          </a:prstGeom>
          <a:noFill/>
        </p:spPr>
        <p:txBody>
          <a:bodyPr wrap="square" rtlCol="0">
            <a:spAutoFit/>
          </a:bodyPr>
          <a:lstStyle/>
          <a:p>
            <a:pPr algn="ctr"/>
            <a:r>
              <a:rPr lang="en-US" sz="1050" dirty="0" smtClean="0"/>
              <a:t>15 min</a:t>
            </a:r>
          </a:p>
        </p:txBody>
      </p:sp>
      <p:cxnSp>
        <p:nvCxnSpPr>
          <p:cNvPr id="64" name="Straight Connector 63"/>
          <p:cNvCxnSpPr/>
          <p:nvPr/>
        </p:nvCxnSpPr>
        <p:spPr>
          <a:xfrm>
            <a:off x="6924075"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5" name="Straight Connector 64"/>
          <p:cNvCxnSpPr/>
          <p:nvPr/>
        </p:nvCxnSpPr>
        <p:spPr>
          <a:xfrm>
            <a:off x="7043077"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6" name="Straight Connector 65"/>
          <p:cNvCxnSpPr/>
          <p:nvPr/>
        </p:nvCxnSpPr>
        <p:spPr>
          <a:xfrm>
            <a:off x="7162079"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7" name="Straight Connector 66"/>
          <p:cNvCxnSpPr/>
          <p:nvPr/>
        </p:nvCxnSpPr>
        <p:spPr>
          <a:xfrm>
            <a:off x="7281081"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8" name="Straight Connector 67"/>
          <p:cNvCxnSpPr/>
          <p:nvPr/>
        </p:nvCxnSpPr>
        <p:spPr>
          <a:xfrm>
            <a:off x="7400083"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9" name="Straight Connector 68"/>
          <p:cNvCxnSpPr/>
          <p:nvPr/>
        </p:nvCxnSpPr>
        <p:spPr>
          <a:xfrm>
            <a:off x="7519085"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0" name="Straight Connector 69"/>
          <p:cNvCxnSpPr/>
          <p:nvPr/>
        </p:nvCxnSpPr>
        <p:spPr>
          <a:xfrm>
            <a:off x="7638087"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1" name="Straight Connector 70"/>
          <p:cNvCxnSpPr/>
          <p:nvPr/>
        </p:nvCxnSpPr>
        <p:spPr>
          <a:xfrm>
            <a:off x="7757089"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2" name="Straight Connector 71"/>
          <p:cNvCxnSpPr/>
          <p:nvPr/>
        </p:nvCxnSpPr>
        <p:spPr>
          <a:xfrm>
            <a:off x="7876091"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7995093"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8938312"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8233097"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6" name="Straight Connector 75"/>
          <p:cNvCxnSpPr/>
          <p:nvPr/>
        </p:nvCxnSpPr>
        <p:spPr>
          <a:xfrm>
            <a:off x="8352099"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7" name="Straight Connector 76"/>
          <p:cNvCxnSpPr/>
          <p:nvPr/>
        </p:nvCxnSpPr>
        <p:spPr>
          <a:xfrm>
            <a:off x="8471101"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8" name="Straight Connector 77"/>
          <p:cNvCxnSpPr/>
          <p:nvPr/>
        </p:nvCxnSpPr>
        <p:spPr>
          <a:xfrm>
            <a:off x="8590103"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9" name="Straight Connector 78"/>
          <p:cNvCxnSpPr/>
          <p:nvPr/>
        </p:nvCxnSpPr>
        <p:spPr>
          <a:xfrm>
            <a:off x="8709105"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80" name="Straight Connector 79"/>
          <p:cNvCxnSpPr/>
          <p:nvPr/>
        </p:nvCxnSpPr>
        <p:spPr>
          <a:xfrm>
            <a:off x="8828107"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81" name="Straight Connector 80"/>
          <p:cNvCxnSpPr/>
          <p:nvPr/>
        </p:nvCxnSpPr>
        <p:spPr>
          <a:xfrm>
            <a:off x="9066111"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82" name="Straight Connector 81"/>
          <p:cNvCxnSpPr/>
          <p:nvPr/>
        </p:nvCxnSpPr>
        <p:spPr>
          <a:xfrm>
            <a:off x="9185089"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83" name="Left Brace 82"/>
          <p:cNvSpPr/>
          <p:nvPr/>
        </p:nvSpPr>
        <p:spPr>
          <a:xfrm rot="16200000" flipH="1">
            <a:off x="6885609" y="3975497"/>
            <a:ext cx="422813" cy="119002"/>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84" name="TextBox 83"/>
          <p:cNvSpPr txBox="1"/>
          <p:nvPr/>
        </p:nvSpPr>
        <p:spPr>
          <a:xfrm>
            <a:off x="6328657" y="3194994"/>
            <a:ext cx="1449692" cy="577081"/>
          </a:xfrm>
          <a:prstGeom prst="rect">
            <a:avLst/>
          </a:prstGeom>
          <a:noFill/>
        </p:spPr>
        <p:txBody>
          <a:bodyPr wrap="square" rtlCol="0">
            <a:spAutoFit/>
          </a:bodyPr>
          <a:lstStyle/>
          <a:p>
            <a:pPr algn="ctr"/>
            <a:r>
              <a:rPr lang="en-US" sz="1050" dirty="0" smtClean="0"/>
              <a:t>Role Instance Heartbeat </a:t>
            </a:r>
          </a:p>
          <a:p>
            <a:pPr algn="ctr"/>
            <a:r>
              <a:rPr lang="en-US" sz="1050" dirty="0" smtClean="0"/>
              <a:t>15s</a:t>
            </a:r>
          </a:p>
        </p:txBody>
      </p:sp>
      <p:sp>
        <p:nvSpPr>
          <p:cNvPr id="85" name="Left Brace 84"/>
          <p:cNvSpPr/>
          <p:nvPr/>
        </p:nvSpPr>
        <p:spPr>
          <a:xfrm rot="16200000" flipH="1">
            <a:off x="5847263" y="2100423"/>
            <a:ext cx="422813" cy="837903"/>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86" name="TextBox 85"/>
          <p:cNvSpPr txBox="1"/>
          <p:nvPr/>
        </p:nvSpPr>
        <p:spPr>
          <a:xfrm>
            <a:off x="5375340" y="1656304"/>
            <a:ext cx="1449692" cy="577081"/>
          </a:xfrm>
          <a:prstGeom prst="rect">
            <a:avLst/>
          </a:prstGeom>
          <a:noFill/>
        </p:spPr>
        <p:txBody>
          <a:bodyPr wrap="square" rtlCol="0">
            <a:spAutoFit/>
          </a:bodyPr>
          <a:lstStyle/>
          <a:p>
            <a:pPr algn="ctr"/>
            <a:r>
              <a:rPr lang="en-US" sz="1050" dirty="0" smtClean="0"/>
              <a:t>Guest Agent Heartbeat Timeout </a:t>
            </a:r>
          </a:p>
          <a:p>
            <a:pPr algn="ctr"/>
            <a:r>
              <a:rPr lang="en-US" sz="1050" dirty="0" smtClean="0"/>
              <a:t>10 min</a:t>
            </a:r>
          </a:p>
        </p:txBody>
      </p:sp>
      <p:sp>
        <p:nvSpPr>
          <p:cNvPr id="87" name="Left Brace 86"/>
          <p:cNvSpPr/>
          <p:nvPr/>
        </p:nvSpPr>
        <p:spPr>
          <a:xfrm rot="16200000" flipH="1">
            <a:off x="7875038" y="3949306"/>
            <a:ext cx="422813" cy="243159"/>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88" name="TextBox 87"/>
          <p:cNvSpPr txBox="1"/>
          <p:nvPr/>
        </p:nvSpPr>
        <p:spPr>
          <a:xfrm>
            <a:off x="7256008" y="3205128"/>
            <a:ext cx="1781586" cy="577081"/>
          </a:xfrm>
          <a:prstGeom prst="rect">
            <a:avLst/>
          </a:prstGeom>
          <a:noFill/>
        </p:spPr>
        <p:txBody>
          <a:bodyPr wrap="square" rtlCol="0">
            <a:spAutoFit/>
          </a:bodyPr>
          <a:lstStyle/>
          <a:p>
            <a:pPr algn="ctr"/>
            <a:r>
              <a:rPr lang="en-US" sz="1050" dirty="0" smtClean="0"/>
              <a:t>Role Instance </a:t>
            </a:r>
            <a:br>
              <a:rPr lang="en-US" sz="1050" dirty="0" smtClean="0"/>
            </a:br>
            <a:r>
              <a:rPr lang="en-US" sz="1050" dirty="0" smtClean="0"/>
              <a:t>“Unresponsive” Timeout</a:t>
            </a:r>
          </a:p>
          <a:p>
            <a:pPr algn="ctr"/>
            <a:r>
              <a:rPr lang="en-US" sz="1050" dirty="0" smtClean="0"/>
              <a:t>30s</a:t>
            </a:r>
          </a:p>
        </p:txBody>
      </p:sp>
      <p:cxnSp>
        <p:nvCxnSpPr>
          <p:cNvPr id="89" name="Straight Connector 88"/>
          <p:cNvCxnSpPr/>
          <p:nvPr/>
        </p:nvCxnSpPr>
        <p:spPr>
          <a:xfrm>
            <a:off x="9337454"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0" name="Straight Connector 89"/>
          <p:cNvCxnSpPr/>
          <p:nvPr/>
        </p:nvCxnSpPr>
        <p:spPr>
          <a:xfrm>
            <a:off x="9456456"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1" name="Straight Connector 90"/>
          <p:cNvCxnSpPr/>
          <p:nvPr/>
        </p:nvCxnSpPr>
        <p:spPr>
          <a:xfrm>
            <a:off x="9575434"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2" name="Straight Connector 91"/>
          <p:cNvCxnSpPr/>
          <p:nvPr/>
        </p:nvCxnSpPr>
        <p:spPr>
          <a:xfrm>
            <a:off x="9575458"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3" name="Straight Connector 92"/>
          <p:cNvCxnSpPr/>
          <p:nvPr/>
        </p:nvCxnSpPr>
        <p:spPr>
          <a:xfrm>
            <a:off x="9694460"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4" name="Straight Connector 93"/>
          <p:cNvCxnSpPr/>
          <p:nvPr/>
        </p:nvCxnSpPr>
        <p:spPr>
          <a:xfrm>
            <a:off x="9813462"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5" name="Straight Connector 94"/>
          <p:cNvCxnSpPr/>
          <p:nvPr/>
        </p:nvCxnSpPr>
        <p:spPr>
          <a:xfrm>
            <a:off x="9932464"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6" name="Straight Connector 95"/>
          <p:cNvCxnSpPr/>
          <p:nvPr/>
        </p:nvCxnSpPr>
        <p:spPr>
          <a:xfrm>
            <a:off x="10051466"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7" name="Straight Connector 96"/>
          <p:cNvCxnSpPr/>
          <p:nvPr/>
        </p:nvCxnSpPr>
        <p:spPr>
          <a:xfrm>
            <a:off x="10170468"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8" name="Straight Connector 97"/>
          <p:cNvCxnSpPr/>
          <p:nvPr/>
        </p:nvCxnSpPr>
        <p:spPr>
          <a:xfrm>
            <a:off x="10289470"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9" name="Straight Connector 98"/>
          <p:cNvCxnSpPr/>
          <p:nvPr/>
        </p:nvCxnSpPr>
        <p:spPr>
          <a:xfrm>
            <a:off x="10408472"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0" name="Straight Connector 99"/>
          <p:cNvCxnSpPr/>
          <p:nvPr/>
        </p:nvCxnSpPr>
        <p:spPr>
          <a:xfrm>
            <a:off x="9326162"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1" name="Straight Connector 100"/>
          <p:cNvCxnSpPr/>
          <p:nvPr/>
        </p:nvCxnSpPr>
        <p:spPr>
          <a:xfrm>
            <a:off x="9445164"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2" name="Straight Connector 101"/>
          <p:cNvCxnSpPr/>
          <p:nvPr/>
        </p:nvCxnSpPr>
        <p:spPr>
          <a:xfrm>
            <a:off x="9564142"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3" name="Straight Connector 102"/>
          <p:cNvCxnSpPr/>
          <p:nvPr/>
        </p:nvCxnSpPr>
        <p:spPr>
          <a:xfrm>
            <a:off x="9564166"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4" name="Straight Connector 103"/>
          <p:cNvCxnSpPr/>
          <p:nvPr/>
        </p:nvCxnSpPr>
        <p:spPr>
          <a:xfrm>
            <a:off x="9683168"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5" name="Straight Connector 104"/>
          <p:cNvCxnSpPr/>
          <p:nvPr/>
        </p:nvCxnSpPr>
        <p:spPr>
          <a:xfrm>
            <a:off x="9802170"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6" name="Straight Connector 105"/>
          <p:cNvCxnSpPr/>
          <p:nvPr/>
        </p:nvCxnSpPr>
        <p:spPr>
          <a:xfrm>
            <a:off x="9921172"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7" name="Straight Connector 106"/>
          <p:cNvCxnSpPr/>
          <p:nvPr/>
        </p:nvCxnSpPr>
        <p:spPr>
          <a:xfrm>
            <a:off x="10040174"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8" name="Straight Connector 107"/>
          <p:cNvCxnSpPr/>
          <p:nvPr/>
        </p:nvCxnSpPr>
        <p:spPr>
          <a:xfrm>
            <a:off x="10278178"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9" name="Straight Connector 108"/>
          <p:cNvCxnSpPr/>
          <p:nvPr/>
        </p:nvCxnSpPr>
        <p:spPr>
          <a:xfrm>
            <a:off x="10397180"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110" name="TextBox 109"/>
          <p:cNvSpPr txBox="1"/>
          <p:nvPr/>
        </p:nvSpPr>
        <p:spPr>
          <a:xfrm>
            <a:off x="8532217" y="3197141"/>
            <a:ext cx="1449692" cy="577081"/>
          </a:xfrm>
          <a:prstGeom prst="rect">
            <a:avLst/>
          </a:prstGeom>
          <a:noFill/>
        </p:spPr>
        <p:txBody>
          <a:bodyPr wrap="square" rtlCol="0">
            <a:spAutoFit/>
          </a:bodyPr>
          <a:lstStyle/>
          <a:p>
            <a:pPr algn="ctr"/>
            <a:r>
              <a:rPr lang="en-US" sz="1050" dirty="0" smtClean="0"/>
              <a:t>Load Balancer Heartbeat </a:t>
            </a:r>
          </a:p>
          <a:p>
            <a:pPr algn="ctr"/>
            <a:r>
              <a:rPr lang="en-US" sz="1050" dirty="0" smtClean="0"/>
              <a:t>15s</a:t>
            </a:r>
          </a:p>
        </p:txBody>
      </p:sp>
      <p:sp>
        <p:nvSpPr>
          <p:cNvPr id="111" name="Left Brace 110"/>
          <p:cNvSpPr/>
          <p:nvPr/>
        </p:nvSpPr>
        <p:spPr>
          <a:xfrm rot="16200000" flipH="1">
            <a:off x="9044007" y="4016272"/>
            <a:ext cx="422813" cy="119002"/>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112" name="Left Brace 111"/>
          <p:cNvSpPr/>
          <p:nvPr/>
        </p:nvSpPr>
        <p:spPr>
          <a:xfrm rot="16200000" flipH="1">
            <a:off x="9965692" y="3964327"/>
            <a:ext cx="422813" cy="243159"/>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113" name="TextBox 112"/>
          <p:cNvSpPr txBox="1"/>
          <p:nvPr/>
        </p:nvSpPr>
        <p:spPr>
          <a:xfrm>
            <a:off x="9346662" y="3220149"/>
            <a:ext cx="1781586" cy="577081"/>
          </a:xfrm>
          <a:prstGeom prst="rect">
            <a:avLst/>
          </a:prstGeom>
          <a:noFill/>
        </p:spPr>
        <p:txBody>
          <a:bodyPr wrap="square" rtlCol="0">
            <a:spAutoFit/>
          </a:bodyPr>
          <a:lstStyle/>
          <a:p>
            <a:pPr algn="ctr"/>
            <a:r>
              <a:rPr lang="en-US" sz="1050" dirty="0" smtClean="0"/>
              <a:t>Load Balancer</a:t>
            </a:r>
          </a:p>
          <a:p>
            <a:pPr algn="ctr"/>
            <a:r>
              <a:rPr lang="en-US" sz="1050" dirty="0" smtClean="0"/>
              <a:t>Timeout</a:t>
            </a:r>
          </a:p>
          <a:p>
            <a:pPr algn="ctr"/>
            <a:r>
              <a:rPr lang="en-US" sz="1050" dirty="0" smtClean="0"/>
              <a:t>30s</a:t>
            </a:r>
          </a:p>
        </p:txBody>
      </p:sp>
      <p:sp>
        <p:nvSpPr>
          <p:cNvPr id="116" name="TextBox 115"/>
          <p:cNvSpPr txBox="1"/>
          <p:nvPr/>
        </p:nvSpPr>
        <p:spPr>
          <a:xfrm>
            <a:off x="733014" y="2760587"/>
            <a:ext cx="1305165" cy="338554"/>
          </a:xfrm>
          <a:prstGeom prst="rect">
            <a:avLst/>
          </a:prstGeom>
          <a:noFill/>
        </p:spPr>
        <p:txBody>
          <a:bodyPr wrap="none" rtlCol="0">
            <a:spAutoFit/>
          </a:bodyPr>
          <a:lstStyle/>
          <a:p>
            <a:pPr algn="ctr"/>
            <a:r>
              <a:rPr lang="en-US" sz="1600" dirty="0" smtClean="0"/>
              <a:t>Guest Agent</a:t>
            </a:r>
            <a:endParaRPr lang="en-US" sz="1600" dirty="0"/>
          </a:p>
        </p:txBody>
      </p:sp>
      <p:sp>
        <p:nvSpPr>
          <p:cNvPr id="117" name="TextBox 116"/>
          <p:cNvSpPr txBox="1"/>
          <p:nvPr/>
        </p:nvSpPr>
        <p:spPr>
          <a:xfrm>
            <a:off x="790801" y="4197465"/>
            <a:ext cx="1382623" cy="338554"/>
          </a:xfrm>
          <a:prstGeom prst="rect">
            <a:avLst/>
          </a:prstGeom>
          <a:noFill/>
        </p:spPr>
        <p:txBody>
          <a:bodyPr wrap="none" rtlCol="0">
            <a:spAutoFit/>
          </a:bodyPr>
          <a:lstStyle/>
          <a:p>
            <a:pPr algn="ctr"/>
            <a:r>
              <a:rPr lang="en-US" sz="1600" dirty="0" smtClean="0"/>
              <a:t>Role Instance</a:t>
            </a:r>
            <a:endParaRPr lang="en-US" sz="1600" dirty="0"/>
          </a:p>
        </p:txBody>
      </p:sp>
    </p:spTree>
    <p:extLst>
      <p:ext uri="{BB962C8B-B14F-4D97-AF65-F5344CB8AC3E}">
        <p14:creationId xmlns:p14="http://schemas.microsoft.com/office/powerpoint/2010/main" val="301796778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64797"/>
          </a:xfrm>
        </p:spPr>
        <p:txBody>
          <a:bodyPr/>
          <a:lstStyle/>
          <a:p>
            <a:r>
              <a:rPr lang="en-US" dirty="0" smtClean="0"/>
              <a:t>Moving a Role Instance (Service Healing)</a:t>
            </a:r>
            <a:endParaRPr lang="en-US" dirty="0"/>
          </a:p>
        </p:txBody>
      </p:sp>
      <p:sp>
        <p:nvSpPr>
          <p:cNvPr id="3" name="Content Placeholder 2"/>
          <p:cNvSpPr>
            <a:spLocks noGrp="1"/>
          </p:cNvSpPr>
          <p:nvPr>
            <p:ph idx="1"/>
          </p:nvPr>
        </p:nvSpPr>
        <p:spPr>
          <a:xfrm>
            <a:off x="736599" y="1447800"/>
            <a:ext cx="11149013" cy="3964162"/>
          </a:xfrm>
        </p:spPr>
        <p:txBody>
          <a:bodyPr/>
          <a:lstStyle/>
          <a:p>
            <a:r>
              <a:rPr lang="en-US" dirty="0" smtClean="0"/>
              <a:t>Moving a role instance is similar to a service update</a:t>
            </a:r>
          </a:p>
          <a:p>
            <a:r>
              <a:rPr lang="en-US" dirty="0" smtClean="0"/>
              <a:t>On source node:</a:t>
            </a:r>
          </a:p>
          <a:p>
            <a:pPr lvl="1"/>
            <a:r>
              <a:rPr lang="en-US" dirty="0" smtClean="0"/>
              <a:t>Role instances stopped</a:t>
            </a:r>
          </a:p>
          <a:p>
            <a:pPr lvl="1"/>
            <a:r>
              <a:rPr lang="en-US" dirty="0" smtClean="0"/>
              <a:t>VMs stopped</a:t>
            </a:r>
          </a:p>
          <a:p>
            <a:pPr lvl="1"/>
            <a:r>
              <a:rPr lang="en-US" dirty="0" smtClean="0"/>
              <a:t>Node </a:t>
            </a:r>
            <a:r>
              <a:rPr lang="en-US" dirty="0" err="1" smtClean="0"/>
              <a:t>reprovisioned</a:t>
            </a:r>
            <a:r>
              <a:rPr lang="en-US" dirty="0" smtClean="0"/>
              <a:t> </a:t>
            </a:r>
          </a:p>
          <a:p>
            <a:r>
              <a:rPr lang="en-US" dirty="0" smtClean="0"/>
              <a:t>On destination node:</a:t>
            </a:r>
          </a:p>
          <a:p>
            <a:pPr lvl="1"/>
            <a:r>
              <a:rPr lang="en-US" dirty="0" smtClean="0"/>
              <a:t>Same steps as initial role instance deployment</a:t>
            </a:r>
          </a:p>
          <a:p>
            <a:r>
              <a:rPr lang="en-US" dirty="0" smtClean="0"/>
              <a:t>Warning: Resource VHD is not moved</a:t>
            </a:r>
            <a:endParaRPr lang="en-US" dirty="0"/>
          </a:p>
        </p:txBody>
      </p:sp>
    </p:spTree>
    <p:extLst>
      <p:ext uri="{BB962C8B-B14F-4D97-AF65-F5344CB8AC3E}">
        <p14:creationId xmlns:p14="http://schemas.microsoft.com/office/powerpoint/2010/main" val="116409566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Conclusion</a:t>
            </a:r>
            <a:endParaRPr lang="en-US" dirty="0"/>
          </a:p>
        </p:txBody>
      </p:sp>
      <p:sp>
        <p:nvSpPr>
          <p:cNvPr id="3" name="Content Placeholder 2"/>
          <p:cNvSpPr>
            <a:spLocks noGrp="1"/>
          </p:cNvSpPr>
          <p:nvPr>
            <p:ph idx="1"/>
          </p:nvPr>
        </p:nvSpPr>
        <p:spPr>
          <a:xfrm>
            <a:off x="736599" y="1009095"/>
            <a:ext cx="10996613" cy="4308872"/>
          </a:xfrm>
        </p:spPr>
        <p:txBody>
          <a:bodyPr/>
          <a:lstStyle/>
          <a:p>
            <a:r>
              <a:rPr lang="en-US" dirty="0" smtClean="0"/>
              <a:t>Platform as a Service is all about reducing management and operations overhead</a:t>
            </a:r>
          </a:p>
          <a:p>
            <a:r>
              <a:rPr lang="en-US" dirty="0" smtClean="0"/>
              <a:t>The Windows Azure Fabric Controller is the foundation for Windows Azure’s </a:t>
            </a:r>
            <a:r>
              <a:rPr lang="en-US" dirty="0" err="1" smtClean="0"/>
              <a:t>PaaS</a:t>
            </a:r>
            <a:endParaRPr lang="en-US" dirty="0" smtClean="0"/>
          </a:p>
          <a:p>
            <a:pPr lvl="1"/>
            <a:r>
              <a:rPr lang="en-US" dirty="0" smtClean="0"/>
              <a:t>Provisions machines</a:t>
            </a:r>
          </a:p>
          <a:p>
            <a:pPr lvl="1"/>
            <a:r>
              <a:rPr lang="en-US" dirty="0" smtClean="0"/>
              <a:t>Deploys services</a:t>
            </a:r>
          </a:p>
          <a:p>
            <a:pPr lvl="1"/>
            <a:r>
              <a:rPr lang="en-US" dirty="0" smtClean="0"/>
              <a:t>Configures hardware for services</a:t>
            </a:r>
          </a:p>
          <a:p>
            <a:pPr lvl="1"/>
            <a:r>
              <a:rPr lang="en-US" dirty="0" smtClean="0"/>
              <a:t>Monitors service and hardware health</a:t>
            </a:r>
          </a:p>
          <a:p>
            <a:r>
              <a:rPr lang="en-US" dirty="0" smtClean="0"/>
              <a:t>The Fabric Controller continues to evolve</a:t>
            </a:r>
          </a:p>
        </p:txBody>
      </p:sp>
    </p:spTree>
    <p:extLst>
      <p:ext uri="{BB962C8B-B14F-4D97-AF65-F5344CB8AC3E}">
        <p14:creationId xmlns:p14="http://schemas.microsoft.com/office/powerpoint/2010/main" val="199041546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Signing and My </a:t>
            </a:r>
            <a:r>
              <a:rPr lang="en-US" smtClean="0"/>
              <a:t>Last Session</a:t>
            </a:r>
            <a:endParaRPr lang="en-US" dirty="0"/>
          </a:p>
        </p:txBody>
      </p:sp>
      <p:sp>
        <p:nvSpPr>
          <p:cNvPr id="3" name="Content Placeholder 2"/>
          <p:cNvSpPr>
            <a:spLocks noGrp="1"/>
          </p:cNvSpPr>
          <p:nvPr>
            <p:ph idx="1"/>
          </p:nvPr>
        </p:nvSpPr>
        <p:spPr>
          <a:xfrm>
            <a:off x="519112" y="1447799"/>
            <a:ext cx="11149013" cy="1526572"/>
          </a:xfrm>
        </p:spPr>
        <p:txBody>
          <a:bodyPr/>
          <a:lstStyle/>
          <a:p>
            <a:r>
              <a:rPr lang="en-US" dirty="0"/>
              <a:t>Book signing @ </a:t>
            </a:r>
            <a:r>
              <a:rPr lang="en-US" dirty="0" err="1"/>
              <a:t>Teched</a:t>
            </a:r>
            <a:r>
              <a:rPr lang="en-US" dirty="0"/>
              <a:t> bookstore: 12:30-1:30</a:t>
            </a:r>
          </a:p>
          <a:p>
            <a:r>
              <a:rPr lang="en-US" dirty="0"/>
              <a:t>Case of the Unexplained 2:45</a:t>
            </a:r>
          </a:p>
          <a:p>
            <a:endParaRPr lang="en-US" dirty="0"/>
          </a:p>
        </p:txBody>
      </p:sp>
    </p:spTree>
    <p:extLst>
      <p:ext uri="{BB962C8B-B14F-4D97-AF65-F5344CB8AC3E}">
        <p14:creationId xmlns:p14="http://schemas.microsoft.com/office/powerpoint/2010/main" val="922870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Efficiency Versus Control</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0623109"/>
              </p:ext>
            </p:extLst>
          </p:nvPr>
        </p:nvGraphicFramePr>
        <p:xfrm>
          <a:off x="2222727" y="2103454"/>
          <a:ext cx="7983318" cy="3545840"/>
        </p:xfrm>
        <a:graphic>
          <a:graphicData uri="http://schemas.openxmlformats.org/drawingml/2006/table">
            <a:tbl>
              <a:tblPr firstRow="1" bandRow="1">
                <a:tableStyleId>{5C22544A-7EE6-4342-B048-85BDC9FD1C3A}</a:tableStyleId>
              </a:tblPr>
              <a:tblGrid>
                <a:gridCol w="2368017"/>
                <a:gridCol w="1514314"/>
                <a:gridCol w="1233198"/>
                <a:gridCol w="1388626"/>
                <a:gridCol w="1479163"/>
              </a:tblGrid>
              <a:tr h="370840">
                <a:tc>
                  <a:txBody>
                    <a:bodyPr/>
                    <a:lstStyle/>
                    <a:p>
                      <a:r>
                        <a:rPr lang="en-US" sz="1600" dirty="0" smtClean="0">
                          <a:solidFill>
                            <a:schemeClr val="tx2"/>
                          </a:solidFill>
                        </a:rPr>
                        <a:t>     = Managed for You</a:t>
                      </a:r>
                      <a:endParaRPr lang="en-US" sz="1600" dirty="0">
                        <a:solidFill>
                          <a:schemeClr val="tx2"/>
                        </a:solidFill>
                      </a:endParaRPr>
                    </a:p>
                  </a:txBody>
                  <a:tcPr marL="121888" marR="121888"/>
                </a:tc>
                <a:tc>
                  <a:txBody>
                    <a:bodyPr/>
                    <a:lstStyle/>
                    <a:p>
                      <a:pPr algn="ctr"/>
                      <a:r>
                        <a:rPr lang="en-US" sz="1600" dirty="0" smtClean="0">
                          <a:solidFill>
                            <a:schemeClr val="tx2"/>
                          </a:solidFill>
                        </a:rPr>
                        <a:t>Standalone</a:t>
                      </a:r>
                    </a:p>
                    <a:p>
                      <a:pPr algn="ctr"/>
                      <a:r>
                        <a:rPr lang="en-US" sz="1600" dirty="0" smtClean="0">
                          <a:solidFill>
                            <a:schemeClr val="tx2"/>
                          </a:solidFill>
                        </a:rPr>
                        <a:t>Servers</a:t>
                      </a:r>
                      <a:endParaRPr lang="en-US" sz="1600" dirty="0">
                        <a:solidFill>
                          <a:schemeClr val="tx2"/>
                        </a:solidFill>
                      </a:endParaRPr>
                    </a:p>
                  </a:txBody>
                  <a:tcPr marL="121888" marR="121888"/>
                </a:tc>
                <a:tc>
                  <a:txBody>
                    <a:bodyPr/>
                    <a:lstStyle/>
                    <a:p>
                      <a:pPr algn="ctr"/>
                      <a:r>
                        <a:rPr lang="en-US" sz="1600" dirty="0" err="1" smtClean="0">
                          <a:solidFill>
                            <a:schemeClr val="tx2"/>
                          </a:solidFill>
                        </a:rPr>
                        <a:t>IaaS</a:t>
                      </a:r>
                      <a:endParaRPr lang="en-US" sz="1600" dirty="0">
                        <a:solidFill>
                          <a:schemeClr val="tx2"/>
                        </a:solidFill>
                      </a:endParaRPr>
                    </a:p>
                  </a:txBody>
                  <a:tcPr marL="121888" marR="121888"/>
                </a:tc>
                <a:tc>
                  <a:txBody>
                    <a:bodyPr/>
                    <a:lstStyle/>
                    <a:p>
                      <a:pPr algn="ctr"/>
                      <a:r>
                        <a:rPr lang="en-US" sz="1600" dirty="0" err="1" smtClean="0">
                          <a:solidFill>
                            <a:schemeClr val="tx2"/>
                          </a:solidFill>
                        </a:rPr>
                        <a:t>PaaS</a:t>
                      </a:r>
                      <a:endParaRPr lang="en-US" sz="1600" dirty="0">
                        <a:solidFill>
                          <a:schemeClr val="tx2"/>
                        </a:solidFill>
                      </a:endParaRPr>
                    </a:p>
                  </a:txBody>
                  <a:tcPr marL="121888" marR="121888"/>
                </a:tc>
                <a:tc>
                  <a:txBody>
                    <a:bodyPr/>
                    <a:lstStyle/>
                    <a:p>
                      <a:pPr algn="ctr"/>
                      <a:r>
                        <a:rPr lang="en-US" sz="1600" dirty="0" err="1" smtClean="0">
                          <a:solidFill>
                            <a:schemeClr val="tx2"/>
                          </a:solidFill>
                        </a:rPr>
                        <a:t>SaaS</a:t>
                      </a:r>
                      <a:endParaRPr lang="en-US" sz="1600" dirty="0">
                        <a:solidFill>
                          <a:schemeClr val="tx2"/>
                        </a:solidFill>
                      </a:endParaRPr>
                    </a:p>
                  </a:txBody>
                  <a:tcPr marL="121888" marR="121888"/>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Applications</a:t>
                      </a:r>
                    </a:p>
                  </a:txBody>
                  <a:tcPr marL="121888" marR="121888">
                    <a:solidFill>
                      <a:schemeClr val="accent1"/>
                    </a:solidFill>
                  </a:tcPr>
                </a:tc>
                <a:tc>
                  <a:txBody>
                    <a:bodyPr/>
                    <a:lstStyle/>
                    <a:p>
                      <a:endParaRPr lang="en-US" sz="1600" dirty="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Runtimes</a:t>
                      </a:r>
                    </a:p>
                  </a:txBody>
                  <a:tcPr marL="121888" marR="121888">
                    <a:solidFill>
                      <a:schemeClr val="accent1"/>
                    </a:solidFill>
                  </a:tcPr>
                </a:tc>
                <a:tc>
                  <a:txBody>
                    <a:bodyPr/>
                    <a:lstStyle/>
                    <a:p>
                      <a:endParaRPr lang="en-US" sz="1600">
                        <a:solidFill>
                          <a:schemeClr val="bg1"/>
                        </a:solidFill>
                      </a:endParaRPr>
                    </a:p>
                  </a:txBody>
                  <a:tcPr marL="121888" marR="121888"/>
                </a:tc>
                <a:tc>
                  <a:txBody>
                    <a:bodyPr/>
                    <a:lstStyle/>
                    <a:p>
                      <a:endParaRPr lang="en-US" sz="1600" dirty="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Database</a:t>
                      </a:r>
                    </a:p>
                  </a:txBody>
                  <a:tcPr marL="121888" marR="121888">
                    <a:solidFill>
                      <a:schemeClr val="accent1"/>
                    </a:solidFill>
                  </a:tcPr>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Operating System</a:t>
                      </a:r>
                    </a:p>
                  </a:txBody>
                  <a:tcPr marL="121888" marR="121888">
                    <a:solidFill>
                      <a:schemeClr val="accent1"/>
                    </a:solidFill>
                  </a:tcPr>
                </a:tc>
                <a:tc>
                  <a:txBody>
                    <a:bodyPr/>
                    <a:lstStyle/>
                    <a:p>
                      <a:endParaRPr lang="en-US" sz="1600" dirty="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dirty="0">
                        <a:solidFill>
                          <a:schemeClr val="bg1"/>
                        </a:solidFill>
                      </a:endParaRPr>
                    </a:p>
                  </a:txBody>
                  <a:tcPr marL="121888" marR="121888"/>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Virtualization</a:t>
                      </a:r>
                    </a:p>
                  </a:txBody>
                  <a:tcPr marL="121888" marR="121888">
                    <a:solidFill>
                      <a:schemeClr val="accent1"/>
                    </a:solidFill>
                  </a:tcPr>
                </a:tc>
                <a:tc>
                  <a:txBody>
                    <a:bodyPr/>
                    <a:lstStyle/>
                    <a:p>
                      <a:endParaRPr lang="en-US" sz="1600" dirty="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Server</a:t>
                      </a:r>
                    </a:p>
                  </a:txBody>
                  <a:tcPr marL="121888" marR="121888">
                    <a:solidFill>
                      <a:schemeClr val="accent1"/>
                    </a:solidFill>
                  </a:tcPr>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Storage</a:t>
                      </a:r>
                    </a:p>
                  </a:txBody>
                  <a:tcPr marL="121888" marR="121888">
                    <a:solidFill>
                      <a:schemeClr val="accent1"/>
                    </a:solidFill>
                  </a:tcPr>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Networking</a:t>
                      </a:r>
                      <a:endParaRPr lang="en-US" sz="1600" dirty="0">
                        <a:solidFill>
                          <a:schemeClr val="tx2"/>
                        </a:solidFill>
                      </a:endParaRPr>
                    </a:p>
                  </a:txBody>
                  <a:tcPr marL="121888" marR="121888">
                    <a:solidFill>
                      <a:schemeClr val="accent1"/>
                    </a:solidFill>
                  </a:tcPr>
                </a:tc>
                <a:tc>
                  <a:txBody>
                    <a:bodyPr/>
                    <a:lstStyle/>
                    <a:p>
                      <a:endParaRPr lang="en-US" sz="1600" dirty="0">
                        <a:solidFill>
                          <a:schemeClr val="bg1"/>
                        </a:solidFill>
                      </a:endParaRPr>
                    </a:p>
                  </a:txBody>
                  <a:tcPr marL="121888" marR="121888"/>
                </a:tc>
                <a:tc>
                  <a:txBody>
                    <a:bodyPr/>
                    <a:lstStyle/>
                    <a:p>
                      <a:endParaRPr lang="en-US" sz="1600" dirty="0">
                        <a:solidFill>
                          <a:schemeClr val="bg1"/>
                        </a:solidFill>
                      </a:endParaRPr>
                    </a:p>
                  </a:txBody>
                  <a:tcPr marL="121888" marR="121888"/>
                </a:tc>
                <a:tc>
                  <a:txBody>
                    <a:bodyPr/>
                    <a:lstStyle/>
                    <a:p>
                      <a:endParaRPr lang="en-US" sz="1600" dirty="0">
                        <a:solidFill>
                          <a:schemeClr val="bg1"/>
                        </a:solidFill>
                      </a:endParaRPr>
                    </a:p>
                  </a:txBody>
                  <a:tcPr marL="121888" marR="121888"/>
                </a:tc>
                <a:tc>
                  <a:txBody>
                    <a:bodyPr/>
                    <a:lstStyle/>
                    <a:p>
                      <a:endParaRPr lang="en-US" sz="1600" dirty="0">
                        <a:solidFill>
                          <a:schemeClr val="bg1"/>
                        </a:solidFill>
                      </a:endParaRPr>
                    </a:p>
                  </a:txBody>
                  <a:tcPr marL="121888" marR="121888"/>
                </a:tc>
              </a:tr>
            </a:tbl>
          </a:graphicData>
        </a:graphic>
      </p:graphicFrame>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2715366"/>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3086731"/>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3455783"/>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3824836"/>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4191576"/>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455948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4930723"/>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530195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2726" y="2179654"/>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3" y="530195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3" y="3086731"/>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3" y="3455783"/>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3" y="3824836"/>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3" y="4191576"/>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3" y="455948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3" y="4930723"/>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6794726" y="1106758"/>
            <a:ext cx="2971800" cy="430887"/>
          </a:xfrm>
          <a:prstGeom prst="rect">
            <a:avLst/>
          </a:prstGeom>
          <a:noFill/>
        </p:spPr>
        <p:txBody>
          <a:bodyPr wrap="square" lIns="0" tIns="0" rIns="0" bIns="0" rtlCol="0">
            <a:spAutoFit/>
          </a:bodyPr>
          <a:lstStyle/>
          <a:p>
            <a:pPr algn="ctr"/>
            <a:r>
              <a:rPr lang="en-US" sz="2800" dirty="0" smtClean="0">
                <a:solidFill>
                  <a:schemeClr val="accent1"/>
                </a:solidFill>
              </a:rPr>
              <a:t>Windows Azure</a:t>
            </a:r>
          </a:p>
        </p:txBody>
      </p:sp>
      <p:sp>
        <p:nvSpPr>
          <p:cNvPr id="41" name="Down Arrow 40"/>
          <p:cNvSpPr/>
          <p:nvPr/>
        </p:nvSpPr>
        <p:spPr bwMode="auto">
          <a:xfrm>
            <a:off x="7937726" y="1597486"/>
            <a:ext cx="411480" cy="459196"/>
          </a:xfrm>
          <a:prstGeom prst="down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27"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526" y="2713054"/>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526" y="3084419"/>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526" y="3453471"/>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526" y="3822524"/>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526" y="4189264"/>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526" y="4557176"/>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526" y="4928411"/>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4526" y="5299646"/>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893" y="4191576"/>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893" y="455948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893" y="4930723"/>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893" y="530195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126" y="2713054"/>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126" y="3084419"/>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126" y="3453471"/>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126" y="3822524"/>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markruss\AppData\Local\Microsoft\Windows\Temporary Internet Files\Content.IE5\01I8MGMS\MC9004315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3926" y="2713054"/>
            <a:ext cx="372251" cy="27926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bwMode="auto">
          <a:xfrm>
            <a:off x="5566777" y="5834743"/>
            <a:ext cx="2633274" cy="377371"/>
          </a:xfrm>
          <a:prstGeom prst="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6" name="TextBox 5"/>
          <p:cNvSpPr txBox="1"/>
          <p:nvPr/>
        </p:nvSpPr>
        <p:spPr>
          <a:xfrm>
            <a:off x="4068561" y="5834743"/>
            <a:ext cx="1453924" cy="369332"/>
          </a:xfrm>
          <a:prstGeom prst="rect">
            <a:avLst/>
          </a:prstGeom>
          <a:noFill/>
        </p:spPr>
        <p:txBody>
          <a:bodyPr wrap="none" lIns="0" tIns="0" rIns="0" bIns="0" rtlCol="0">
            <a:spAutoFit/>
          </a:bodyPr>
          <a:lstStyle/>
          <a:p>
            <a:r>
              <a:rPr lang="en-US" sz="2400" b="1" dirty="0" smtClean="0">
                <a:solidFill>
                  <a:schemeClr val="accent1"/>
                </a:solidFill>
              </a:rPr>
              <a:t>Efficiency</a:t>
            </a:r>
          </a:p>
        </p:txBody>
      </p:sp>
      <p:sp>
        <p:nvSpPr>
          <p:cNvPr id="44" name="Right Arrow 43"/>
          <p:cNvSpPr/>
          <p:nvPr/>
        </p:nvSpPr>
        <p:spPr bwMode="auto">
          <a:xfrm rot="10800000">
            <a:off x="5571430" y="6291944"/>
            <a:ext cx="2633274" cy="377371"/>
          </a:xfrm>
          <a:prstGeom prst="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57" name="TextBox 56"/>
          <p:cNvSpPr txBox="1"/>
          <p:nvPr/>
        </p:nvSpPr>
        <p:spPr>
          <a:xfrm>
            <a:off x="8588557" y="6262133"/>
            <a:ext cx="1093248" cy="369332"/>
          </a:xfrm>
          <a:prstGeom prst="rect">
            <a:avLst/>
          </a:prstGeom>
          <a:noFill/>
        </p:spPr>
        <p:txBody>
          <a:bodyPr wrap="none" lIns="0" tIns="0" rIns="0" bIns="0" rtlCol="0">
            <a:spAutoFit/>
          </a:bodyPr>
          <a:lstStyle/>
          <a:p>
            <a:r>
              <a:rPr lang="en-US" sz="2400" b="1" dirty="0" smtClean="0">
                <a:solidFill>
                  <a:schemeClr val="accent1"/>
                </a:solidFill>
              </a:rPr>
              <a:t>Control</a:t>
            </a:r>
          </a:p>
        </p:txBody>
      </p:sp>
    </p:spTree>
    <p:extLst>
      <p:ext uri="{BB962C8B-B14F-4D97-AF65-F5344CB8AC3E}">
        <p14:creationId xmlns:p14="http://schemas.microsoft.com/office/powerpoint/2010/main" val="31945170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Track Resources</a:t>
            </a:r>
            <a:endParaRPr lang="en-US" dirty="0"/>
          </a:p>
        </p:txBody>
      </p:sp>
      <p:sp>
        <p:nvSpPr>
          <p:cNvPr id="13" name="Rectangle 12"/>
          <p:cNvSpPr/>
          <p:nvPr/>
        </p:nvSpPr>
        <p:spPr bwMode="auto">
          <a:xfrm>
            <a:off x="507868" y="1447800"/>
            <a:ext cx="11160257" cy="963341"/>
          </a:xfrm>
          <a:prstGeom prst="rect">
            <a:avLst/>
          </a:prstGeom>
          <a:no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0" tIns="0" rIns="0" bIns="0" numCol="1" rtlCol="0" anchor="t" anchorCtr="0" compatLnSpc="1">
            <a:prstTxWarp prst="textNoShape">
              <a:avLst/>
            </a:prstTxWarp>
            <a:spAutoFit/>
          </a:bodyPr>
          <a:lstStyle/>
          <a:p>
            <a:pPr>
              <a:lnSpc>
                <a:spcPct val="90000"/>
              </a:lnSpc>
              <a:spcAft>
                <a:spcPts val="600"/>
              </a:spcAft>
              <a:buSzPct val="100000"/>
            </a:pPr>
            <a:r>
              <a:rPr lang="en-US" sz="2000" spc="-30" dirty="0">
                <a:gradFill>
                  <a:gsLst>
                    <a:gs pos="0">
                      <a:srgbClr val="FFFFFF"/>
                    </a:gs>
                    <a:gs pos="86000">
                      <a:srgbClr val="FFFFFF"/>
                    </a:gs>
                  </a:gsLst>
                  <a:lin ang="0" scaled="0"/>
                </a:gradFill>
              </a:rPr>
              <a:t>Don’t forget to visit the </a:t>
            </a:r>
            <a:r>
              <a:rPr lang="en-US" sz="2000" spc="-30" dirty="0" smtClean="0">
                <a:gradFill>
                  <a:gsLst>
                    <a:gs pos="0">
                      <a:srgbClr val="FFFFFF"/>
                    </a:gs>
                    <a:gs pos="86000">
                      <a:srgbClr val="FFFFFF"/>
                    </a:gs>
                  </a:gsLst>
                  <a:lin ang="0" scaled="0"/>
                </a:gradFill>
              </a:rPr>
              <a:t>Cloud Power area within the TLC (</a:t>
            </a:r>
            <a:r>
              <a:rPr lang="en-US" sz="2000" spc="-30" dirty="0" smtClean="0">
                <a:solidFill>
                  <a:srgbClr val="005A84">
                    <a:lumMod val="60000"/>
                    <a:lumOff val="40000"/>
                  </a:srgbClr>
                </a:solidFill>
              </a:rPr>
              <a:t>Blue </a:t>
            </a:r>
            <a:r>
              <a:rPr lang="en-US" sz="2000" spc="-30" dirty="0">
                <a:solidFill>
                  <a:srgbClr val="005A84">
                    <a:lumMod val="60000"/>
                    <a:lumOff val="40000"/>
                  </a:srgbClr>
                </a:solidFill>
              </a:rPr>
              <a:t>Section</a:t>
            </a:r>
            <a:r>
              <a:rPr lang="en-US" sz="2000" spc="-30" dirty="0">
                <a:gradFill>
                  <a:gsLst>
                    <a:gs pos="0">
                      <a:srgbClr val="FFFFFF"/>
                    </a:gs>
                    <a:gs pos="86000">
                      <a:srgbClr val="FFFFFF"/>
                    </a:gs>
                  </a:gsLst>
                  <a:lin ang="0" scaled="0"/>
                </a:gradFill>
              </a:rPr>
              <a:t>) </a:t>
            </a:r>
            <a:r>
              <a:rPr lang="en-US" sz="2000" spc="-30" dirty="0" smtClean="0">
                <a:gradFill>
                  <a:gsLst>
                    <a:gs pos="0">
                      <a:srgbClr val="FFFFFF"/>
                    </a:gs>
                    <a:gs pos="86000">
                      <a:srgbClr val="FFFFFF"/>
                    </a:gs>
                  </a:gsLst>
                  <a:lin ang="0" scaled="0"/>
                </a:gradFill>
              </a:rPr>
              <a:t>to see product </a:t>
            </a:r>
            <a:r>
              <a:rPr lang="en-US" sz="2000" spc="-30" dirty="0">
                <a:gradFill>
                  <a:gsLst>
                    <a:gs pos="0">
                      <a:srgbClr val="FFFFFF"/>
                    </a:gs>
                    <a:gs pos="86000">
                      <a:srgbClr val="FFFFFF"/>
                    </a:gs>
                  </a:gsLst>
                  <a:lin ang="0" scaled="0"/>
                </a:gradFill>
              </a:rPr>
              <a:t>demos and speak with experts about the </a:t>
            </a:r>
            <a:r>
              <a:rPr lang="en-US" sz="2000" spc="-30" dirty="0" smtClean="0">
                <a:gradFill>
                  <a:gsLst>
                    <a:gs pos="0">
                      <a:srgbClr val="FFFFFF"/>
                    </a:gs>
                    <a:gs pos="86000">
                      <a:srgbClr val="FFFFFF"/>
                    </a:gs>
                  </a:gsLst>
                  <a:lin ang="0" scaled="0"/>
                </a:gradFill>
              </a:rPr>
              <a:t>Server &amp; Cloud Platform solutions that help drive your business forward.</a:t>
            </a:r>
            <a:endParaRPr lang="en-US" sz="2000" spc="-30" dirty="0">
              <a:gradFill>
                <a:gsLst>
                  <a:gs pos="0">
                    <a:srgbClr val="FFFFFF"/>
                  </a:gs>
                  <a:gs pos="86000">
                    <a:srgbClr val="FFFFFF"/>
                  </a:gs>
                </a:gsLst>
                <a:lin ang="0" scaled="0"/>
              </a:gradFill>
            </a:endParaRPr>
          </a:p>
          <a:p>
            <a:pPr>
              <a:lnSpc>
                <a:spcPct val="90000"/>
              </a:lnSpc>
              <a:buSzPct val="100000"/>
            </a:pPr>
            <a:r>
              <a:rPr lang="en-US" sz="2000" spc="-30" dirty="0" smtClean="0">
                <a:gradFill>
                  <a:gsLst>
                    <a:gs pos="0">
                      <a:srgbClr val="FFFFFF"/>
                    </a:gs>
                    <a:gs pos="86000">
                      <a:srgbClr val="FFFFFF"/>
                    </a:gs>
                  </a:gsLst>
                  <a:lin ang="0" scaled="0"/>
                </a:gradFill>
              </a:rPr>
              <a:t>You </a:t>
            </a:r>
            <a:r>
              <a:rPr lang="en-US" sz="2000" spc="-30" dirty="0">
                <a:gradFill>
                  <a:gsLst>
                    <a:gs pos="0">
                      <a:srgbClr val="FFFFFF"/>
                    </a:gs>
                    <a:gs pos="86000">
                      <a:srgbClr val="FFFFFF"/>
                    </a:gs>
                  </a:gsLst>
                  <a:lin ang="0" scaled="0"/>
                </a:gradFill>
              </a:rPr>
              <a:t>can also find the latest information about </a:t>
            </a:r>
            <a:r>
              <a:rPr lang="en-US" sz="2000" spc="-30" dirty="0" smtClean="0">
                <a:gradFill>
                  <a:gsLst>
                    <a:gs pos="0">
                      <a:srgbClr val="FFFFFF"/>
                    </a:gs>
                    <a:gs pos="86000">
                      <a:srgbClr val="FFFFFF"/>
                    </a:gs>
                  </a:gsLst>
                  <a:lin ang="0" scaled="0"/>
                </a:gradFill>
              </a:rPr>
              <a:t>our products </a:t>
            </a:r>
            <a:r>
              <a:rPr lang="en-US" sz="2000" spc="-30" dirty="0">
                <a:gradFill>
                  <a:gsLst>
                    <a:gs pos="0">
                      <a:srgbClr val="FFFFFF"/>
                    </a:gs>
                    <a:gs pos="86000">
                      <a:srgbClr val="FFFFFF"/>
                    </a:gs>
                  </a:gsLst>
                  <a:lin ang="0" scaled="0"/>
                </a:gradFill>
              </a:rPr>
              <a:t>at the following links:</a:t>
            </a:r>
            <a:r>
              <a:rPr lang="en-US" sz="2400" spc="-30" dirty="0">
                <a:gradFill>
                  <a:gsLst>
                    <a:gs pos="0">
                      <a:srgbClr val="FFFFFF"/>
                    </a:gs>
                    <a:gs pos="86000">
                      <a:srgbClr val="FFFFFF"/>
                    </a:gs>
                  </a:gsLst>
                  <a:lin ang="0" scaled="0"/>
                </a:gradFill>
              </a:rPr>
              <a:t> </a:t>
            </a:r>
          </a:p>
        </p:txBody>
      </p:sp>
      <p:sp>
        <p:nvSpPr>
          <p:cNvPr id="14" name="Rectangle 13"/>
          <p:cNvSpPr/>
          <p:nvPr/>
        </p:nvSpPr>
        <p:spPr bwMode="auto">
          <a:xfrm>
            <a:off x="504676" y="4639503"/>
            <a:ext cx="11163449"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indent="-347663">
              <a:lnSpc>
                <a:spcPct val="90000"/>
              </a:lnSpc>
              <a:spcBef>
                <a:spcPct val="20000"/>
              </a:spcBef>
              <a:buSzPct val="90000"/>
              <a:buFontTx/>
              <a:buBlip>
                <a:blip r:embed="rId3"/>
              </a:buBlip>
            </a:pPr>
            <a:r>
              <a:rPr lang="en-US" sz="2000" dirty="0" smtClean="0">
                <a:gradFill>
                  <a:gsLst>
                    <a:gs pos="0">
                      <a:srgbClr val="FFFFFF"/>
                    </a:gs>
                    <a:gs pos="100000">
                      <a:srgbClr val="FFFFFF"/>
                    </a:gs>
                  </a:gsLst>
                  <a:lin ang="5400000" scaled="0"/>
                </a:gradFill>
              </a:rPr>
              <a:t>Windows Azure - </a:t>
            </a:r>
            <a:r>
              <a:rPr lang="en-US" sz="2000" u="sng" dirty="0">
                <a:solidFill>
                  <a:srgbClr val="FFFFFF"/>
                </a:solidFill>
                <a:hlinkClick r:id="rId4"/>
              </a:rPr>
              <a:t>http://www.microsoft.com/windowsazure/</a:t>
            </a:r>
            <a:endParaRPr lang="en-US" sz="2000" dirty="0">
              <a:gradFill>
                <a:gsLst>
                  <a:gs pos="0">
                    <a:srgbClr val="FFFFFF"/>
                  </a:gs>
                  <a:gs pos="100000">
                    <a:srgbClr val="FFFFFF"/>
                  </a:gs>
                </a:gsLst>
                <a:lin ang="5400000" scaled="0"/>
              </a:gradFill>
            </a:endParaRPr>
          </a:p>
        </p:txBody>
      </p:sp>
      <p:sp>
        <p:nvSpPr>
          <p:cNvPr id="15" name="Rectangle 14"/>
          <p:cNvSpPr/>
          <p:nvPr/>
        </p:nvSpPr>
        <p:spPr bwMode="auto">
          <a:xfrm>
            <a:off x="501933" y="5316128"/>
            <a:ext cx="11173090"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indent="-347663">
              <a:lnSpc>
                <a:spcPct val="90000"/>
              </a:lnSpc>
              <a:spcBef>
                <a:spcPct val="20000"/>
              </a:spcBef>
              <a:buSzPct val="90000"/>
              <a:buFontTx/>
              <a:buBlip>
                <a:blip r:embed="rId3"/>
              </a:buBlip>
            </a:pPr>
            <a:r>
              <a:rPr lang="en-US" sz="2000" dirty="0" smtClean="0">
                <a:gradFill>
                  <a:gsLst>
                    <a:gs pos="0">
                      <a:srgbClr val="FFFFFF"/>
                    </a:gs>
                    <a:gs pos="100000">
                      <a:srgbClr val="FFFFFF"/>
                    </a:gs>
                  </a:gsLst>
                  <a:lin ang="5400000" scaled="0"/>
                </a:gradFill>
              </a:rPr>
              <a:t>Microsoft System Center - </a:t>
            </a:r>
            <a:r>
              <a:rPr lang="en-US" sz="2000" u="sng" dirty="0">
                <a:solidFill>
                  <a:srgbClr val="FFFFFF"/>
                </a:solidFill>
                <a:hlinkClick r:id="rId5"/>
              </a:rPr>
              <a:t>http://www.microsoft.com/systemcenter/</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508964" y="5992755"/>
            <a:ext cx="11173090"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indent="-347663">
              <a:lnSpc>
                <a:spcPct val="90000"/>
              </a:lnSpc>
              <a:spcBef>
                <a:spcPct val="20000"/>
              </a:spcBef>
              <a:buSzPct val="90000"/>
              <a:buFontTx/>
              <a:buBlip>
                <a:blip r:embed="rId3"/>
              </a:buBlip>
            </a:pPr>
            <a:r>
              <a:rPr lang="en-US" sz="2000" dirty="0" smtClean="0">
                <a:gradFill>
                  <a:gsLst>
                    <a:gs pos="0">
                      <a:srgbClr val="FFFFFF"/>
                    </a:gs>
                    <a:gs pos="100000">
                      <a:srgbClr val="FFFFFF"/>
                    </a:gs>
                  </a:gsLst>
                  <a:lin ang="5400000" scaled="0"/>
                </a:gradFill>
              </a:rPr>
              <a:t>Microsoft Forefront - </a:t>
            </a:r>
            <a:r>
              <a:rPr lang="en-US" sz="2000" u="sng" dirty="0">
                <a:solidFill>
                  <a:srgbClr val="FFFFFF"/>
                </a:solidFill>
                <a:hlinkClick r:id="rId6"/>
              </a:rPr>
              <a:t>http://www.microsoft.com/forefront/</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507868" y="3962878"/>
            <a:ext cx="11160257"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indent="-347663">
              <a:lnSpc>
                <a:spcPct val="90000"/>
              </a:lnSpc>
              <a:spcBef>
                <a:spcPct val="20000"/>
              </a:spcBef>
              <a:buSzPct val="90000"/>
              <a:buFontTx/>
              <a:buBlip>
                <a:blip r:embed="rId3"/>
              </a:buBlip>
            </a:pPr>
            <a:r>
              <a:rPr lang="en-US" sz="2000" dirty="0" smtClean="0">
                <a:gradFill>
                  <a:gsLst>
                    <a:gs pos="0">
                      <a:srgbClr val="FFFFFF"/>
                    </a:gs>
                    <a:gs pos="100000">
                      <a:srgbClr val="FFFFFF"/>
                    </a:gs>
                  </a:gsLst>
                  <a:lin ang="5400000" scaled="0"/>
                </a:gradFill>
              </a:rPr>
              <a:t>Windows Server - </a:t>
            </a:r>
            <a:r>
              <a:rPr lang="en-US" sz="2000" u="sng" dirty="0">
                <a:solidFill>
                  <a:srgbClr val="FFFFFF"/>
                </a:solidFill>
                <a:hlinkClick r:id="rId7"/>
              </a:rPr>
              <a:t>http://www.microsoft.com/windowsserver/</a:t>
            </a:r>
            <a:r>
              <a:rPr lang="en-US" sz="2000" dirty="0">
                <a:solidFill>
                  <a:srgbClr val="FFFFFF"/>
                </a:solidFill>
              </a:rPr>
              <a:t> </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507868" y="2609628"/>
            <a:ext cx="11160257"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indent="-347663">
              <a:lnSpc>
                <a:spcPct val="90000"/>
              </a:lnSpc>
              <a:spcBef>
                <a:spcPct val="20000"/>
              </a:spcBef>
              <a:buSzPct val="90000"/>
              <a:buFontTx/>
              <a:buBlip>
                <a:blip r:embed="rId3"/>
              </a:buBlip>
            </a:pPr>
            <a:r>
              <a:rPr lang="en-US" sz="2000" dirty="0" smtClean="0">
                <a:gradFill>
                  <a:gsLst>
                    <a:gs pos="0">
                      <a:srgbClr val="FFFFFF"/>
                    </a:gs>
                    <a:gs pos="100000">
                      <a:srgbClr val="FFFFFF"/>
                    </a:gs>
                  </a:gsLst>
                  <a:lin ang="5400000" scaled="0"/>
                </a:gradFill>
              </a:rPr>
              <a:t>Cloud Power - </a:t>
            </a:r>
            <a:r>
              <a:rPr lang="en-US" sz="2000" u="sng" dirty="0">
                <a:solidFill>
                  <a:srgbClr val="FFFFFF"/>
                </a:solidFill>
                <a:hlinkClick r:id="rId8"/>
              </a:rPr>
              <a:t>http://</a:t>
            </a:r>
            <a:r>
              <a:rPr lang="en-US" sz="2000" u="sng" dirty="0" smtClean="0">
                <a:solidFill>
                  <a:srgbClr val="FFFFFF"/>
                </a:solidFill>
                <a:hlinkClick r:id="rId8"/>
              </a:rPr>
              <a:t>www.microsoft.com/cloud/</a:t>
            </a:r>
            <a:r>
              <a:rPr lang="en-US" sz="2000" u="sng" dirty="0" smtClean="0">
                <a:solidFill>
                  <a:srgbClr val="FFFFFF"/>
                </a:solidFill>
              </a:rPr>
              <a:t>   </a:t>
            </a:r>
            <a:r>
              <a:rPr lang="en-US" sz="2000" dirty="0" smtClean="0">
                <a:solidFill>
                  <a:srgbClr val="FFFFFF"/>
                </a:solidFill>
              </a:rPr>
              <a:t> </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507868" y="3286253"/>
            <a:ext cx="11160257" cy="548640"/>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marL="347663" indent="-347663">
              <a:lnSpc>
                <a:spcPct val="90000"/>
              </a:lnSpc>
              <a:spcBef>
                <a:spcPct val="20000"/>
              </a:spcBef>
              <a:buSzPct val="90000"/>
              <a:buFontTx/>
              <a:buBlip>
                <a:blip r:embed="rId3"/>
              </a:buBlip>
            </a:pPr>
            <a:r>
              <a:rPr lang="en-US" sz="2000" dirty="0" smtClean="0">
                <a:gradFill>
                  <a:gsLst>
                    <a:gs pos="0">
                      <a:srgbClr val="FFFFFF"/>
                    </a:gs>
                    <a:gs pos="100000">
                      <a:srgbClr val="FFFFFF"/>
                    </a:gs>
                  </a:gsLst>
                  <a:lin ang="5400000" scaled="0"/>
                </a:gradFill>
              </a:rPr>
              <a:t>Private Cloud - </a:t>
            </a:r>
            <a:r>
              <a:rPr lang="en-US" sz="2000" u="sng" dirty="0">
                <a:solidFill>
                  <a:srgbClr val="FFFFFF"/>
                </a:solidFill>
                <a:hlinkClick r:id="rId7"/>
              </a:rPr>
              <a:t>http://</a:t>
            </a:r>
            <a:r>
              <a:rPr lang="en-US" sz="2000" u="sng" dirty="0" smtClean="0">
                <a:solidFill>
                  <a:srgbClr val="FFFFFF"/>
                </a:solidFill>
                <a:hlinkClick r:id="rId7"/>
              </a:rPr>
              <a:t>www.microsoft.com/privatecloud/</a:t>
            </a:r>
            <a:r>
              <a:rPr lang="en-US" sz="2000" dirty="0" smtClean="0">
                <a:solidFill>
                  <a:srgbClr val="FFFFFF"/>
                </a:solidFill>
              </a:rPr>
              <a:t> </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1323422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Resources</a:t>
            </a:r>
            <a:endParaRPr lang="en-US" dirty="0"/>
          </a:p>
        </p:txBody>
      </p:sp>
      <p:sp>
        <p:nvSpPr>
          <p:cNvPr id="4" name="Rounded Rectangle 3"/>
          <p:cNvSpPr/>
          <p:nvPr/>
        </p:nvSpPr>
        <p:spPr bwMode="ltGray">
          <a:xfrm>
            <a:off x="507868"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6" name="Rectangle 5"/>
          <p:cNvSpPr/>
          <p:nvPr/>
        </p:nvSpPr>
        <p:spPr bwMode="white">
          <a:xfrm>
            <a:off x="507868" y="4240386"/>
            <a:ext cx="5332611" cy="369332"/>
          </a:xfrm>
          <a:prstGeom prst="rect">
            <a:avLst/>
          </a:prstGeom>
        </p:spPr>
        <p:txBody>
          <a:bodyPr wrap="square">
            <a:spAutoFit/>
          </a:bodyPr>
          <a:lstStyle/>
          <a:p>
            <a:pPr algn="ctr"/>
            <a:r>
              <a:rPr lang="en-US" dirty="0" smtClean="0">
                <a:solidFill>
                  <a:srgbClr val="FFFFFF"/>
                </a:solidFill>
                <a:hlinkClick r:id="rId3"/>
              </a:rPr>
              <a:t>www.microsoft.com/teched</a:t>
            </a:r>
            <a:endParaRPr lang="en-US" sz="1600" dirty="0">
              <a:solidFill>
                <a:srgbClr val="FFFFFF"/>
              </a:solidFill>
            </a:endParaRPr>
          </a:p>
        </p:txBody>
      </p:sp>
      <p:sp>
        <p:nvSpPr>
          <p:cNvPr id="8" name="Rectangle 7"/>
          <p:cNvSpPr/>
          <p:nvPr/>
        </p:nvSpPr>
        <p:spPr bwMode="auto">
          <a:xfrm>
            <a:off x="507868"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7" name="Rectangle 6"/>
          <p:cNvSpPr/>
          <p:nvPr/>
        </p:nvSpPr>
        <p:spPr>
          <a:xfrm>
            <a:off x="495171" y="3871113"/>
            <a:ext cx="5345308" cy="338554"/>
          </a:xfrm>
          <a:prstGeom prst="rect">
            <a:avLst/>
          </a:prstGeom>
        </p:spPr>
        <p:txBody>
          <a:bodyPr wrap="square">
            <a:spAutoFit/>
          </a:bodyPr>
          <a:lstStyle/>
          <a:p>
            <a:pPr marL="0" lvl="1" algn="ctr">
              <a:tabLst>
                <a:tab pos="1828800" algn="l"/>
              </a:tabLst>
            </a:pPr>
            <a:r>
              <a:rPr lang="en-US" sz="1600" dirty="0" smtClean="0">
                <a:solidFill>
                  <a:srgbClr val="000000">
                    <a:lumMod val="65000"/>
                    <a:lumOff val="35000"/>
                    <a:alpha val="99000"/>
                  </a:srgbClr>
                </a:solidFill>
              </a:rPr>
              <a:t>Sessions On-Demand &amp; Community</a:t>
            </a:r>
          </a:p>
        </p:txBody>
      </p:sp>
      <p:pic>
        <p:nvPicPr>
          <p:cNvPr id="9" name="Picture 8" descr="TechEd_onlin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white">
          <a:xfrm>
            <a:off x="1975610" y="2830648"/>
            <a:ext cx="2409825" cy="1076325"/>
          </a:xfrm>
          <a:prstGeom prst="rect">
            <a:avLst/>
          </a:prstGeom>
          <a:noFill/>
          <a:ln>
            <a:noFill/>
          </a:ln>
        </p:spPr>
      </p:pic>
      <p:sp>
        <p:nvSpPr>
          <p:cNvPr id="10" name="Rounded Rectangle 9"/>
          <p:cNvSpPr/>
          <p:nvPr/>
        </p:nvSpPr>
        <p:spPr bwMode="ltGray">
          <a:xfrm>
            <a:off x="6335650"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2" name="Rectangle 11"/>
          <p:cNvSpPr/>
          <p:nvPr/>
        </p:nvSpPr>
        <p:spPr bwMode="auto">
          <a:xfrm>
            <a:off x="6335650"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3" name="Rectangle 12"/>
          <p:cNvSpPr/>
          <p:nvPr/>
        </p:nvSpPr>
        <p:spPr>
          <a:xfrm>
            <a:off x="6322953" y="3871113"/>
            <a:ext cx="5345308" cy="338554"/>
          </a:xfrm>
          <a:prstGeom prst="rect">
            <a:avLst/>
          </a:prstGeom>
        </p:spPr>
        <p:txBody>
          <a:bodyPr wrap="square">
            <a:spAutoFit/>
          </a:bodyPr>
          <a:lstStyle/>
          <a:p>
            <a:pPr marL="0" lvl="1" algn="ctr">
              <a:tabLst>
                <a:tab pos="1828800" algn="l"/>
              </a:tabLst>
            </a:pPr>
            <a:r>
              <a:rPr lang="en-US" sz="1600" dirty="0" smtClean="0">
                <a:solidFill>
                  <a:srgbClr val="000000">
                    <a:lumMod val="65000"/>
                    <a:lumOff val="35000"/>
                    <a:alpha val="99000"/>
                  </a:srgbClr>
                </a:solidFill>
              </a:rPr>
              <a:t>Microsoft Certification &amp; Training Resources</a:t>
            </a:r>
          </a:p>
        </p:txBody>
      </p:sp>
      <p:sp>
        <p:nvSpPr>
          <p:cNvPr id="15" name="Rounded Rectangle 14"/>
          <p:cNvSpPr/>
          <p:nvPr/>
        </p:nvSpPr>
        <p:spPr bwMode="ltGray">
          <a:xfrm>
            <a:off x="507868"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7" name="Rectangle 16"/>
          <p:cNvSpPr/>
          <p:nvPr/>
        </p:nvSpPr>
        <p:spPr bwMode="auto">
          <a:xfrm>
            <a:off x="507868"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8" name="Rectangle 17"/>
          <p:cNvSpPr/>
          <p:nvPr/>
        </p:nvSpPr>
        <p:spPr>
          <a:xfrm>
            <a:off x="495171" y="5916903"/>
            <a:ext cx="5345308" cy="338554"/>
          </a:xfrm>
          <a:prstGeom prst="rect">
            <a:avLst/>
          </a:prstGeom>
        </p:spPr>
        <p:txBody>
          <a:bodyPr wrap="square">
            <a:spAutoFit/>
          </a:bodyPr>
          <a:lstStyle/>
          <a:p>
            <a:pPr marL="0" lvl="1" algn="ctr">
              <a:tabLst>
                <a:tab pos="1828800" algn="l"/>
              </a:tabLst>
            </a:pPr>
            <a:r>
              <a:rPr lang="en-US" sz="1600" dirty="0" smtClean="0">
                <a:solidFill>
                  <a:srgbClr val="000000">
                    <a:lumMod val="65000"/>
                    <a:lumOff val="35000"/>
                    <a:alpha val="99000"/>
                  </a:srgbClr>
                </a:solidFill>
              </a:rPr>
              <a:t>Resources for IT Professionals</a:t>
            </a:r>
          </a:p>
        </p:txBody>
      </p:sp>
      <p:sp>
        <p:nvSpPr>
          <p:cNvPr id="20" name="Rounded Rectangle 19"/>
          <p:cNvSpPr/>
          <p:nvPr/>
        </p:nvSpPr>
        <p:spPr bwMode="ltGray">
          <a:xfrm>
            <a:off x="6335650"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2" name="Rectangle 21"/>
          <p:cNvSpPr/>
          <p:nvPr/>
        </p:nvSpPr>
        <p:spPr bwMode="auto">
          <a:xfrm>
            <a:off x="6335650"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3" name="Rectangle 22"/>
          <p:cNvSpPr/>
          <p:nvPr/>
        </p:nvSpPr>
        <p:spPr>
          <a:xfrm>
            <a:off x="6322953" y="5916903"/>
            <a:ext cx="5345308" cy="338554"/>
          </a:xfrm>
          <a:prstGeom prst="rect">
            <a:avLst/>
          </a:prstGeom>
        </p:spPr>
        <p:txBody>
          <a:bodyPr wrap="square">
            <a:spAutoFit/>
          </a:bodyPr>
          <a:lstStyle/>
          <a:p>
            <a:pPr marL="0" lvl="1" algn="ctr">
              <a:tabLst>
                <a:tab pos="1828800" algn="l"/>
              </a:tabLst>
            </a:pPr>
            <a:r>
              <a:rPr lang="en-US" sz="1600" dirty="0" smtClean="0">
                <a:solidFill>
                  <a:srgbClr val="000000">
                    <a:lumMod val="65000"/>
                    <a:lumOff val="35000"/>
                    <a:alpha val="99000"/>
                  </a:srgbClr>
                </a:solidFill>
              </a:rPr>
              <a:t>Resources for Developers</a:t>
            </a:r>
          </a:p>
        </p:txBody>
      </p:sp>
      <p:sp>
        <p:nvSpPr>
          <p:cNvPr id="25" name="Rectangle 24"/>
          <p:cNvSpPr/>
          <p:nvPr/>
        </p:nvSpPr>
        <p:spPr bwMode="white">
          <a:xfrm>
            <a:off x="6322953" y="4249911"/>
            <a:ext cx="5358004" cy="369332"/>
          </a:xfrm>
          <a:prstGeom prst="rect">
            <a:avLst/>
          </a:prstGeom>
        </p:spPr>
        <p:txBody>
          <a:bodyPr wrap="square">
            <a:spAutoFit/>
          </a:bodyPr>
          <a:lstStyle/>
          <a:p>
            <a:pPr algn="ctr"/>
            <a:r>
              <a:rPr lang="en-US" dirty="0" smtClean="0">
                <a:solidFill>
                  <a:srgbClr val="FFFFFF"/>
                </a:solidFill>
                <a:hlinkClick r:id="rId5"/>
              </a:rPr>
              <a:t>www.microsoft.com/learning</a:t>
            </a:r>
            <a:r>
              <a:rPr lang="en-US" dirty="0" smtClean="0">
                <a:solidFill>
                  <a:srgbClr val="FFFFFF"/>
                </a:solidFill>
              </a:rPr>
              <a:t> </a:t>
            </a:r>
            <a:endParaRPr lang="en-US" sz="1600" dirty="0">
              <a:solidFill>
                <a:srgbClr val="FFFFFF"/>
              </a:solidFill>
            </a:endParaRPr>
          </a:p>
        </p:txBody>
      </p:sp>
      <p:sp>
        <p:nvSpPr>
          <p:cNvPr id="26" name="Rectangle 25"/>
          <p:cNvSpPr/>
          <p:nvPr/>
        </p:nvSpPr>
        <p:spPr bwMode="white">
          <a:xfrm>
            <a:off x="507867" y="6291910"/>
            <a:ext cx="5307218" cy="369332"/>
          </a:xfrm>
          <a:prstGeom prst="rect">
            <a:avLst/>
          </a:prstGeom>
        </p:spPr>
        <p:txBody>
          <a:bodyPr wrap="square">
            <a:spAutoFit/>
          </a:bodyPr>
          <a:lstStyle/>
          <a:p>
            <a:pPr algn="ctr">
              <a:spcBef>
                <a:spcPts val="600"/>
              </a:spcBef>
              <a:buSzPct val="120000"/>
              <a:tabLst>
                <a:tab pos="1828800" algn="l"/>
              </a:tabLst>
              <a:defRPr/>
            </a:pPr>
            <a:r>
              <a:rPr lang="en-US" dirty="0" smtClean="0">
                <a:solidFill>
                  <a:srgbClr val="FFFFFF"/>
                </a:solidFill>
                <a:latin typeface="Calibri" pitchFamily="34" charset="0"/>
                <a:hlinkClick r:id="rId6"/>
              </a:rPr>
              <a:t>http://microsoft.com/technet</a:t>
            </a:r>
            <a:r>
              <a:rPr lang="en-US" b="1" dirty="0" smtClean="0">
                <a:solidFill>
                  <a:srgbClr val="FFFFFF"/>
                </a:solidFill>
                <a:latin typeface="Calibri" pitchFamily="34" charset="0"/>
              </a:rPr>
              <a:t>  </a:t>
            </a:r>
            <a:endParaRPr lang="en-US" dirty="0" smtClean="0">
              <a:solidFill>
                <a:srgbClr val="FFFFFF"/>
              </a:solidFill>
              <a:latin typeface="Calibri" pitchFamily="34" charset="0"/>
            </a:endParaRPr>
          </a:p>
        </p:txBody>
      </p:sp>
      <p:sp>
        <p:nvSpPr>
          <p:cNvPr id="27" name="Rectangle 26"/>
          <p:cNvSpPr/>
          <p:nvPr/>
        </p:nvSpPr>
        <p:spPr bwMode="white">
          <a:xfrm>
            <a:off x="6335649" y="6291910"/>
            <a:ext cx="5345308" cy="369332"/>
          </a:xfrm>
          <a:prstGeom prst="rect">
            <a:avLst/>
          </a:prstGeom>
        </p:spPr>
        <p:txBody>
          <a:bodyPr wrap="square" anchor="ctr">
            <a:spAutoFit/>
          </a:bodyPr>
          <a:lstStyle/>
          <a:p>
            <a:pPr algn="ctr">
              <a:spcBef>
                <a:spcPts val="600"/>
              </a:spcBef>
              <a:tabLst>
                <a:tab pos="1828800" algn="l"/>
              </a:tabLst>
            </a:pPr>
            <a:r>
              <a:rPr lang="en-US" dirty="0" smtClean="0">
                <a:solidFill>
                  <a:srgbClr val="FFFFFF"/>
                </a:solidFill>
                <a:hlinkClick r:id="rId7"/>
              </a:rPr>
              <a:t>http://microsoft.com/msdn</a:t>
            </a:r>
            <a:r>
              <a:rPr lang="en-US" b="1" dirty="0" smtClean="0">
                <a:solidFill>
                  <a:srgbClr val="FFFFFF"/>
                </a:solidFill>
              </a:rPr>
              <a:t> </a:t>
            </a:r>
            <a:endParaRPr lang="en-US" dirty="0" smtClean="0">
              <a:solidFill>
                <a:srgbClr val="FFFFFF"/>
              </a:solidFill>
            </a:endParaRPr>
          </a:p>
        </p:txBody>
      </p:sp>
      <p:pic>
        <p:nvPicPr>
          <p:cNvPr id="28" name="Picture 27" descr="TechNet.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white">
          <a:xfrm>
            <a:off x="657030" y="4920291"/>
            <a:ext cx="5046985" cy="1027750"/>
          </a:xfrm>
          <a:prstGeom prst="rect">
            <a:avLst/>
          </a:prstGeom>
          <a:noFill/>
          <a:ln>
            <a:noFill/>
          </a:ln>
        </p:spPr>
      </p:pic>
      <p:pic>
        <p:nvPicPr>
          <p:cNvPr id="29" name="Picture 28" descr="msdn_1inch_rgb.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white">
          <a:xfrm>
            <a:off x="8079617" y="4876504"/>
            <a:ext cx="1857375" cy="942975"/>
          </a:xfrm>
          <a:prstGeom prst="rect">
            <a:avLst/>
          </a:prstGeom>
          <a:noFill/>
          <a:ln>
            <a:noFill/>
          </a:ln>
        </p:spPr>
      </p:pic>
      <p:pic>
        <p:nvPicPr>
          <p:cNvPr id="32" name="Picture 31" descr="ms_Learning_w.eps"/>
          <p:cNvPicPr>
            <a:picLocks noChangeAspect="1"/>
          </p:cNvPicPr>
          <p:nvPr/>
        </p:nvPicPr>
        <p:blipFill>
          <a:blip r:embed="rId10" cstate="screen">
            <a:extLst>
              <a:ext uri="{28A0092B-C50C-407E-A947-70E740481C1C}">
                <a14:useLocalDpi xmlns:a14="http://schemas.microsoft.com/office/drawing/2010/main"/>
              </a:ext>
            </a:extLst>
          </a:blip>
          <a:srcRect l="51467" r="43859"/>
          <a:stretch>
            <a:fillRect/>
          </a:stretch>
        </p:blipFill>
        <p:spPr bwMode="white">
          <a:xfrm>
            <a:off x="9052582" y="2998644"/>
            <a:ext cx="228700" cy="771334"/>
          </a:xfrm>
          <a:prstGeom prst="rect">
            <a:avLst/>
          </a:prstGeom>
          <a:noFill/>
          <a:ln>
            <a:noFill/>
          </a:ln>
        </p:spPr>
      </p:pic>
      <p:pic>
        <p:nvPicPr>
          <p:cNvPr id="33" name="Picture 2" descr="C:\Documents and Settings\Pennie\My Documents\ACERDATA (D)\Pennie's documents\MS Image\Boxshot_Logo\MICROSOFT\Microsoft Logo wht shadow.png"/>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white">
          <a:xfrm>
            <a:off x="6740692" y="3169915"/>
            <a:ext cx="2337342" cy="428793"/>
          </a:xfrm>
          <a:prstGeom prst="rect">
            <a:avLst/>
          </a:prstGeom>
          <a:noFill/>
          <a:ln>
            <a:noFill/>
          </a:ln>
        </p:spPr>
      </p:pic>
      <p:sp>
        <p:nvSpPr>
          <p:cNvPr id="34" name="TextBox 33"/>
          <p:cNvSpPr txBox="1"/>
          <p:nvPr/>
        </p:nvSpPr>
        <p:spPr bwMode="white">
          <a:xfrm>
            <a:off x="9270703" y="3168868"/>
            <a:ext cx="1408799" cy="430887"/>
          </a:xfrm>
          <a:prstGeom prst="rect">
            <a:avLst/>
          </a:prstGeom>
          <a:noFill/>
        </p:spPr>
        <p:txBody>
          <a:bodyPr wrap="square" lIns="0" tIns="0" rIns="0" bIns="0" rtlCol="0">
            <a:spAutoFit/>
          </a:bodyPr>
          <a:lstStyle/>
          <a:p>
            <a:r>
              <a:rPr lang="en-US" sz="2800" dirty="0" smtClean="0">
                <a:gradFill>
                  <a:gsLst>
                    <a:gs pos="0">
                      <a:srgbClr val="FFFFFF"/>
                    </a:gs>
                    <a:gs pos="86000">
                      <a:srgbClr val="FFFFFF"/>
                    </a:gs>
                  </a:gsLst>
                  <a:lin ang="5400000" scaled="0"/>
                </a:gradFill>
                <a:latin typeface="Segoe" pitchFamily="34" charset="0"/>
              </a:rPr>
              <a:t>Learning</a:t>
            </a:r>
          </a:p>
        </p:txBody>
      </p:sp>
      <p:sp>
        <p:nvSpPr>
          <p:cNvPr id="30" name="Rounded Rectangle 29"/>
          <p:cNvSpPr/>
          <p:nvPr/>
        </p:nvSpPr>
        <p:spPr bwMode="ltGray">
          <a:xfrm>
            <a:off x="3404057" y="72495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1" name="Rectangle 30"/>
          <p:cNvSpPr/>
          <p:nvPr/>
        </p:nvSpPr>
        <p:spPr bwMode="white">
          <a:xfrm>
            <a:off x="3404057" y="2198226"/>
            <a:ext cx="5332611" cy="369332"/>
          </a:xfrm>
          <a:prstGeom prst="rect">
            <a:avLst/>
          </a:prstGeom>
        </p:spPr>
        <p:txBody>
          <a:bodyPr wrap="square">
            <a:spAutoFit/>
          </a:bodyPr>
          <a:lstStyle/>
          <a:p>
            <a:pPr algn="ctr"/>
            <a:r>
              <a:rPr lang="en-US" u="sng" dirty="0" smtClean="0">
                <a:solidFill>
                  <a:srgbClr val="FFFFFF"/>
                </a:solidFill>
                <a:hlinkClick r:id="rId12"/>
              </a:rPr>
              <a:t>http://northamerica.msteched.com</a:t>
            </a:r>
            <a:endParaRPr lang="en-US" sz="1600" dirty="0">
              <a:solidFill>
                <a:srgbClr val="FFFFFF"/>
              </a:solidFill>
            </a:endParaRPr>
          </a:p>
        </p:txBody>
      </p:sp>
      <p:sp>
        <p:nvSpPr>
          <p:cNvPr id="35" name="Rectangle 34"/>
          <p:cNvSpPr/>
          <p:nvPr/>
        </p:nvSpPr>
        <p:spPr bwMode="auto">
          <a:xfrm>
            <a:off x="3404057" y="180763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36" name="Rectangle 35"/>
          <p:cNvSpPr/>
          <p:nvPr/>
        </p:nvSpPr>
        <p:spPr>
          <a:xfrm>
            <a:off x="3391360" y="1828953"/>
            <a:ext cx="5345308" cy="338554"/>
          </a:xfrm>
          <a:prstGeom prst="rect">
            <a:avLst/>
          </a:prstGeom>
        </p:spPr>
        <p:txBody>
          <a:bodyPr wrap="square">
            <a:spAutoFit/>
          </a:bodyPr>
          <a:lstStyle/>
          <a:p>
            <a:pPr marL="0" lvl="1" algn="ctr">
              <a:tabLst>
                <a:tab pos="1828800" algn="l"/>
              </a:tabLst>
            </a:pPr>
            <a:r>
              <a:rPr lang="en-US" sz="1600" dirty="0">
                <a:solidFill>
                  <a:srgbClr val="000000">
                    <a:lumMod val="65000"/>
                    <a:lumOff val="35000"/>
                    <a:alpha val="99000"/>
                  </a:srgbClr>
                </a:solidFill>
              </a:rPr>
              <a:t>Connect. Share. Discuss.</a:t>
            </a:r>
            <a:endParaRPr lang="en-US" sz="1600" dirty="0" smtClean="0">
              <a:solidFill>
                <a:srgbClr val="000000">
                  <a:lumMod val="65000"/>
                  <a:lumOff val="35000"/>
                  <a:alpha val="99000"/>
                </a:srgbClr>
              </a:solidFill>
            </a:endParaRPr>
          </a:p>
        </p:txBody>
      </p:sp>
      <p:pic>
        <p:nvPicPr>
          <p:cNvPr id="3" name="Picture 2"/>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7472" y="862359"/>
            <a:ext cx="2258478" cy="806917"/>
          </a:xfrm>
          <a:prstGeom prst="rect">
            <a:avLst/>
          </a:prstGeom>
        </p:spPr>
      </p:pic>
    </p:spTree>
    <p:extLst>
      <p:ext uri="{BB962C8B-B14F-4D97-AF65-F5344CB8AC3E}">
        <p14:creationId xmlns:p14="http://schemas.microsoft.com/office/powerpoint/2010/main" val="341790376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92562" y="437440"/>
            <a:ext cx="2798668" cy="2948596"/>
          </a:xfrm>
          <a:prstGeom prst="rect">
            <a:avLst/>
          </a:prstGeom>
          <a:noFill/>
          <a:ln>
            <a:noFill/>
          </a:ln>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3145" y="384577"/>
            <a:ext cx="1005628" cy="1933901"/>
          </a:xfrm>
          <a:prstGeom prst="rect">
            <a:avLst/>
          </a:prstGeom>
        </p:spPr>
      </p:pic>
      <p:sp>
        <p:nvSpPr>
          <p:cNvPr id="15" name="Rectangle 14"/>
          <p:cNvSpPr/>
          <p:nvPr/>
        </p:nvSpPr>
        <p:spPr bwMode="auto">
          <a:xfrm>
            <a:off x="0" y="4095750"/>
            <a:ext cx="5281824" cy="2105025"/>
          </a:xfrm>
          <a:prstGeom prst="rect">
            <a:avLst/>
          </a:prstGeom>
          <a:solidFill>
            <a:srgbClr val="FFFFFF">
              <a:alpha val="9000"/>
            </a:srgbClr>
          </a:solidFill>
          <a:ln w="38100">
            <a:solidFill>
              <a:schemeClr val="accent4"/>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p>
            <a:pPr marL="460375" indent="-460375">
              <a:lnSpc>
                <a:spcPct val="90000"/>
              </a:lnSpc>
              <a:spcBef>
                <a:spcPct val="20000"/>
              </a:spcBef>
              <a:buSzPct val="100000"/>
            </a:pPr>
            <a:endParaRPr lang="en-US" sz="2400" dirty="0" smtClean="0">
              <a:gradFill>
                <a:gsLst>
                  <a:gs pos="0">
                    <a:srgbClr val="FFFFFF"/>
                  </a:gs>
                  <a:gs pos="86000">
                    <a:srgbClr val="FFFFFF"/>
                  </a:gs>
                </a:gsLst>
                <a:lin ang="0" scaled="0"/>
              </a:gradFill>
            </a:endParaRPr>
          </a:p>
        </p:txBody>
      </p:sp>
      <p:sp>
        <p:nvSpPr>
          <p:cNvPr id="11" name="Rounded Rectangle 10"/>
          <p:cNvSpPr/>
          <p:nvPr/>
        </p:nvSpPr>
        <p:spPr bwMode="blackGray">
          <a:xfrm>
            <a:off x="1208032" y="4131399"/>
            <a:ext cx="4048399"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defTabSz="914099" fontAlgn="base">
              <a:spcBef>
                <a:spcPct val="0"/>
              </a:spcBef>
              <a:spcAft>
                <a:spcPct val="0"/>
              </a:spcAft>
              <a:defRPr/>
            </a:pPr>
            <a:r>
              <a:rPr lang="en-US" sz="3200" dirty="0" smtClean="0">
                <a:gradFill>
                  <a:gsLst>
                    <a:gs pos="0">
                      <a:srgbClr val="FFFFFF"/>
                    </a:gs>
                    <a:gs pos="86000">
                      <a:srgbClr val="FFFFFF"/>
                    </a:gs>
                  </a:gsLst>
                  <a:lin ang="5400000" scaled="0"/>
                </a:gradFill>
                <a:latin typeface="Segoe" pitchFamily="34" charset="0"/>
              </a:rPr>
              <a:t>Complete an evaluation on </a:t>
            </a:r>
            <a:r>
              <a:rPr lang="en-US" sz="3200" dirty="0" err="1" smtClean="0">
                <a:gradFill>
                  <a:gsLst>
                    <a:gs pos="0">
                      <a:srgbClr val="FFFFFF"/>
                    </a:gs>
                    <a:gs pos="86000">
                      <a:srgbClr val="FFFFFF"/>
                    </a:gs>
                  </a:gsLst>
                  <a:lin ang="5400000" scaled="0"/>
                </a:gradFill>
                <a:latin typeface="Segoe" pitchFamily="34" charset="0"/>
              </a:rPr>
              <a:t>CommNet</a:t>
            </a:r>
            <a:r>
              <a:rPr lang="en-US" sz="3200" dirty="0" smtClean="0">
                <a:gradFill>
                  <a:gsLst>
                    <a:gs pos="0">
                      <a:srgbClr val="FFFFFF"/>
                    </a:gs>
                    <a:gs pos="86000">
                      <a:srgbClr val="FFFFFF"/>
                    </a:gs>
                  </a:gsLst>
                  <a:lin ang="5400000" scaled="0"/>
                </a:gradFill>
                <a:latin typeface="Segoe" pitchFamily="34" charset="0"/>
              </a:rPr>
              <a:t> and </a:t>
            </a:r>
            <a:br>
              <a:rPr lang="en-US" sz="3200" dirty="0" smtClean="0">
                <a:gradFill>
                  <a:gsLst>
                    <a:gs pos="0">
                      <a:srgbClr val="FFFFFF"/>
                    </a:gs>
                    <a:gs pos="86000">
                      <a:srgbClr val="FFFFFF"/>
                    </a:gs>
                  </a:gsLst>
                  <a:lin ang="5400000" scaled="0"/>
                </a:gradFill>
                <a:latin typeface="Segoe" pitchFamily="34" charset="0"/>
              </a:rPr>
            </a:br>
            <a:r>
              <a:rPr lang="en-US" sz="3200" dirty="0" smtClean="0">
                <a:gradFill>
                  <a:gsLst>
                    <a:gs pos="0">
                      <a:srgbClr val="FFFFFF"/>
                    </a:gs>
                    <a:gs pos="86000">
                      <a:srgbClr val="FFFFFF"/>
                    </a:gs>
                  </a:gsLst>
                  <a:lin ang="5400000" scaled="0"/>
                </a:gradFill>
                <a:latin typeface="Segoe" pitchFamily="34" charset="0"/>
              </a:rPr>
              <a:t>enter to win!</a:t>
            </a:r>
          </a:p>
        </p:txBody>
      </p:sp>
      <p:pic>
        <p:nvPicPr>
          <p:cNvPr id="17" name="Picture 5"/>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rot="20307775">
            <a:off x="6024827" y="2949077"/>
            <a:ext cx="770439" cy="804993"/>
          </a:xfrm>
          <a:prstGeom prst="rect">
            <a:avLst/>
          </a:prstGeom>
          <a:noFill/>
          <a:ln>
            <a:noFill/>
          </a:ln>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75751" y="5136287"/>
            <a:ext cx="599215" cy="1239183"/>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033903" y="5078616"/>
            <a:ext cx="491460" cy="1016345"/>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46403" y="5136287"/>
            <a:ext cx="808703" cy="1672406"/>
          </a:xfrm>
          <a:prstGeom prst="rect">
            <a:avLst/>
          </a:prstGeom>
        </p:spPr>
      </p:pic>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27345" y="5079871"/>
            <a:ext cx="808703" cy="1672406"/>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55106" y="5107120"/>
            <a:ext cx="313711" cy="648758"/>
          </a:xfrm>
          <a:prstGeom prst="rect">
            <a:avLst/>
          </a:prstGeom>
        </p:spPr>
      </p:pic>
      <p:pic>
        <p:nvPicPr>
          <p:cNvPr id="24" name="Picture 2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74699" y="5078617"/>
            <a:ext cx="313711" cy="648758"/>
          </a:xfrm>
          <a:prstGeom prst="rect">
            <a:avLst/>
          </a:prstGeom>
        </p:spPr>
      </p:pic>
      <p:pic>
        <p:nvPicPr>
          <p:cNvPr id="25" name="Picture 5"/>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rot="1341843">
            <a:off x="9608744" y="3651522"/>
            <a:ext cx="850318" cy="888455"/>
          </a:xfrm>
          <a:prstGeom prst="rect">
            <a:avLst/>
          </a:prstGeom>
          <a:noFill/>
          <a:ln>
            <a:noFill/>
          </a:ln>
        </p:spPr>
      </p:pic>
      <p:pic>
        <p:nvPicPr>
          <p:cNvPr id="28" name="Picture 5"/>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rot="20307775">
            <a:off x="9919124" y="2776703"/>
            <a:ext cx="613260" cy="640764"/>
          </a:xfrm>
          <a:prstGeom prst="rect">
            <a:avLst/>
          </a:prstGeom>
          <a:noFill/>
          <a:ln>
            <a:noFill/>
          </a:ln>
        </p:spPr>
      </p:pic>
      <p:pic>
        <p:nvPicPr>
          <p:cNvPr id="27" name="Picture 5"/>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rot="20307775">
            <a:off x="6855552" y="3396819"/>
            <a:ext cx="1202249" cy="1256169"/>
          </a:xfrm>
          <a:prstGeom prst="rect">
            <a:avLst/>
          </a:prstGeom>
          <a:noFill/>
          <a:ln>
            <a:noFill/>
          </a:ln>
        </p:spPr>
      </p:pic>
      <p:pic>
        <p:nvPicPr>
          <p:cNvPr id="26" name="Picture 5"/>
          <p:cNvPicPr>
            <a:picLocks noChangeAspect="1" noChangeArrowheads="1"/>
          </p:cNvPicPr>
          <p:nvPr/>
        </p:nvPicPr>
        <p:blipFill>
          <a:blip r:embed="rId13" cstate="email">
            <a:extLst>
              <a:ext uri="{28A0092B-C50C-407E-A947-70E740481C1C}">
                <a14:useLocalDpi xmlns:a14="http://schemas.microsoft.com/office/drawing/2010/main"/>
              </a:ext>
            </a:extLst>
          </a:blip>
          <a:stretch>
            <a:fillRect/>
          </a:stretch>
        </p:blipFill>
        <p:spPr bwMode="auto">
          <a:xfrm>
            <a:off x="7797216" y="2835764"/>
            <a:ext cx="1707076" cy="1783638"/>
          </a:xfrm>
          <a:prstGeom prst="rect">
            <a:avLst/>
          </a:prstGeom>
          <a:noFill/>
          <a:ln>
            <a:noFill/>
          </a:ln>
        </p:spPr>
      </p:pic>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01551" y="384578"/>
            <a:ext cx="1005628" cy="1933901"/>
          </a:xfrm>
          <a:prstGeom prst="rect">
            <a:avLst/>
          </a:prstGeom>
        </p:spPr>
      </p:pic>
      <p:cxnSp>
        <p:nvCxnSpPr>
          <p:cNvPr id="6" name="Straight Connector 5"/>
          <p:cNvCxnSpPr/>
          <p:nvPr/>
        </p:nvCxnSpPr>
        <p:spPr>
          <a:xfrm>
            <a:off x="5906344" y="2508098"/>
            <a:ext cx="503634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06344" y="4892102"/>
            <a:ext cx="503634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269239" y="5187640"/>
            <a:ext cx="704478" cy="1456868"/>
          </a:xfrm>
          <a:prstGeom prst="rect">
            <a:avLst/>
          </a:prstGeom>
        </p:spPr>
      </p:pic>
      <p:pic>
        <p:nvPicPr>
          <p:cNvPr id="31" name="Picture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25755" y="5402996"/>
            <a:ext cx="599215" cy="1239183"/>
          </a:xfrm>
          <a:prstGeom prst="rect">
            <a:avLst/>
          </a:prstGeom>
        </p:spPr>
      </p:pic>
      <p:cxnSp>
        <p:nvCxnSpPr>
          <p:cNvPr id="32" name="Straight Connector 31"/>
          <p:cNvCxnSpPr/>
          <p:nvPr/>
        </p:nvCxnSpPr>
        <p:spPr>
          <a:xfrm rot="16200000">
            <a:off x="3798701" y="1911738"/>
            <a:ext cx="219456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85840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3" y="1905000"/>
            <a:ext cx="4234543" cy="4234543"/>
          </a:xfrm>
          <a:prstGeom prst="rect">
            <a:avLst/>
          </a:prstGeom>
        </p:spPr>
      </p:pic>
    </p:spTree>
    <p:extLst>
      <p:ext uri="{BB962C8B-B14F-4D97-AF65-F5344CB8AC3E}">
        <p14:creationId xmlns:p14="http://schemas.microsoft.com/office/powerpoint/2010/main" val="56010693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6117480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3800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598" y="228600"/>
            <a:ext cx="11149013" cy="609398"/>
          </a:xfrm>
        </p:spPr>
        <p:txBody>
          <a:bodyPr/>
          <a:lstStyle/>
          <a:p>
            <a:r>
              <a:rPr lang="en-US" dirty="0" smtClean="0"/>
              <a:t>Windows Azure</a:t>
            </a:r>
            <a:endParaRPr lang="en-US" dirty="0"/>
          </a:p>
        </p:txBody>
      </p:sp>
      <p:sp>
        <p:nvSpPr>
          <p:cNvPr id="3" name="Content Placeholder 2"/>
          <p:cNvSpPr>
            <a:spLocks noGrp="1"/>
          </p:cNvSpPr>
          <p:nvPr>
            <p:ph idx="1"/>
          </p:nvPr>
        </p:nvSpPr>
        <p:spPr>
          <a:xfrm>
            <a:off x="736599" y="1046480"/>
            <a:ext cx="11377613" cy="5318379"/>
          </a:xfrm>
        </p:spPr>
        <p:txBody>
          <a:bodyPr/>
          <a:lstStyle/>
          <a:p>
            <a:r>
              <a:rPr lang="en-US" dirty="0" smtClean="0"/>
              <a:t>Windows Azure is an OS for the data center</a:t>
            </a:r>
          </a:p>
          <a:p>
            <a:pPr lvl="1"/>
            <a:r>
              <a:rPr lang="en-US" dirty="0" smtClean="0"/>
              <a:t>Model: Treat the data center as a machine</a:t>
            </a:r>
          </a:p>
          <a:p>
            <a:pPr lvl="1"/>
            <a:r>
              <a:rPr lang="en-US" dirty="0" smtClean="0"/>
              <a:t>Handles resource management, provisioning, and monitoring</a:t>
            </a:r>
          </a:p>
          <a:p>
            <a:pPr lvl="1"/>
            <a:r>
              <a:rPr lang="en-US" dirty="0" smtClean="0"/>
              <a:t>Manages application lifecycle</a:t>
            </a:r>
          </a:p>
          <a:p>
            <a:pPr lvl="1"/>
            <a:r>
              <a:rPr lang="en-US" dirty="0" smtClean="0"/>
              <a:t>Allows developers to concentrate on business logic</a:t>
            </a:r>
          </a:p>
          <a:p>
            <a:r>
              <a:rPr lang="en-US" dirty="0" smtClean="0"/>
              <a:t>Provides shared pool of compute, disk and network</a:t>
            </a:r>
          </a:p>
          <a:p>
            <a:pPr lvl="1"/>
            <a:r>
              <a:rPr lang="en-US" dirty="0" smtClean="0"/>
              <a:t>Virtualized storage, compute and network</a:t>
            </a:r>
          </a:p>
          <a:p>
            <a:pPr lvl="1"/>
            <a:r>
              <a:rPr lang="en-US" dirty="0" smtClean="0"/>
              <a:t>Illusion of boundless resources</a:t>
            </a:r>
          </a:p>
          <a:p>
            <a:r>
              <a:rPr lang="en-US" dirty="0" smtClean="0"/>
              <a:t>Provides common building blocks for distributed applications</a:t>
            </a:r>
          </a:p>
          <a:p>
            <a:pPr lvl="1"/>
            <a:r>
              <a:rPr lang="en-US" dirty="0" smtClean="0"/>
              <a:t>Reliable queuing, simple structured storage, SQL storage</a:t>
            </a:r>
          </a:p>
          <a:p>
            <a:pPr lvl="1"/>
            <a:r>
              <a:rPr lang="en-US" dirty="0" smtClean="0"/>
              <a:t>Application services like access control and connectivity</a:t>
            </a:r>
          </a:p>
        </p:txBody>
      </p:sp>
    </p:spTree>
    <p:extLst>
      <p:ext uri="{BB962C8B-B14F-4D97-AF65-F5344CB8AC3E}">
        <p14:creationId xmlns:p14="http://schemas.microsoft.com/office/powerpoint/2010/main" val="208016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218795"/>
          </a:xfrm>
        </p:spPr>
        <p:txBody>
          <a:bodyPr/>
          <a:lstStyle/>
          <a:p>
            <a:r>
              <a:rPr lang="en-US" dirty="0" smtClean="0"/>
              <a:t>Windows Azure Application Philosophy: </a:t>
            </a:r>
            <a:br>
              <a:rPr lang="en-US" dirty="0" smtClean="0"/>
            </a:br>
            <a:r>
              <a:rPr lang="en-US" dirty="0" smtClean="0"/>
              <a:t>Design for Failure</a:t>
            </a:r>
            <a:endParaRPr lang="en-US" dirty="0"/>
          </a:p>
        </p:txBody>
      </p:sp>
      <p:sp>
        <p:nvSpPr>
          <p:cNvPr id="3" name="Content Placeholder 2"/>
          <p:cNvSpPr>
            <a:spLocks noGrp="1"/>
          </p:cNvSpPr>
          <p:nvPr>
            <p:ph idx="1"/>
          </p:nvPr>
        </p:nvSpPr>
        <p:spPr>
          <a:xfrm>
            <a:off x="519112" y="1996451"/>
            <a:ext cx="11149013" cy="3151632"/>
          </a:xfrm>
        </p:spPr>
        <p:txBody>
          <a:bodyPr/>
          <a:lstStyle/>
          <a:p>
            <a:r>
              <a:rPr lang="en-US" dirty="0" smtClean="0"/>
              <a:t>Scale out for capacity</a:t>
            </a:r>
          </a:p>
          <a:p>
            <a:r>
              <a:rPr lang="en-US" dirty="0" smtClean="0"/>
              <a:t>Scale out for redundancy</a:t>
            </a:r>
          </a:p>
          <a:p>
            <a:r>
              <a:rPr lang="en-US" dirty="0" smtClean="0"/>
              <a:t>Short time outs with retries</a:t>
            </a:r>
          </a:p>
          <a:p>
            <a:r>
              <a:rPr lang="en-US" dirty="0"/>
              <a:t>Idempotent operations</a:t>
            </a:r>
          </a:p>
          <a:p>
            <a:r>
              <a:rPr lang="en-US" dirty="0" smtClean="0"/>
              <a:t>Stateless with durable external storage</a:t>
            </a:r>
          </a:p>
          <a:p>
            <a:endParaRPr lang="en-US" dirty="0"/>
          </a:p>
        </p:txBody>
      </p:sp>
    </p:spTree>
    <p:extLst>
      <p:ext uri="{BB962C8B-B14F-4D97-AF65-F5344CB8AC3E}">
        <p14:creationId xmlns:p14="http://schemas.microsoft.com/office/powerpoint/2010/main" val="428730614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Application Characteristics</a:t>
            </a:r>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746696997"/>
              </p:ext>
            </p:extLst>
          </p:nvPr>
        </p:nvGraphicFramePr>
        <p:xfrm>
          <a:off x="256032" y="1231619"/>
          <a:ext cx="11512296" cy="5327904"/>
        </p:xfrm>
        <a:graphic>
          <a:graphicData uri="http://schemas.openxmlformats.org/drawingml/2006/table">
            <a:tbl>
              <a:tblPr firstRow="1" bandRow="1">
                <a:tableStyleId>{BC89EF96-8CEA-46FF-86C4-4CE0E7609802}</a:tableStyleId>
              </a:tblPr>
              <a:tblGrid>
                <a:gridCol w="3959352"/>
                <a:gridCol w="7552944"/>
              </a:tblGrid>
              <a:tr h="797506">
                <a:tc>
                  <a:txBody>
                    <a:bodyPr/>
                    <a:lstStyle/>
                    <a:p>
                      <a:pPr marL="0" marR="0">
                        <a:lnSpc>
                          <a:spcPct val="115000"/>
                        </a:lnSpc>
                        <a:spcBef>
                          <a:spcPts val="0"/>
                        </a:spcBef>
                        <a:spcAft>
                          <a:spcPts val="0"/>
                        </a:spcAft>
                      </a:pPr>
                      <a:r>
                        <a:rPr lang="en-US" sz="2800" b="0" i="0" dirty="0" smtClean="0">
                          <a:solidFill>
                            <a:srgbClr val="FFFFFF"/>
                          </a:solidFill>
                          <a:effectLst/>
                          <a:latin typeface="+mj-lt"/>
                          <a:ea typeface="Calibri"/>
                          <a:cs typeface="Times New Roman"/>
                        </a:rPr>
                        <a:t>Automated,</a:t>
                      </a:r>
                      <a:r>
                        <a:rPr lang="en-US" sz="2800" b="0" i="0" baseline="0" dirty="0" smtClean="0">
                          <a:solidFill>
                            <a:srgbClr val="FFFFFF"/>
                          </a:solidFill>
                          <a:effectLst/>
                          <a:latin typeface="+mj-lt"/>
                          <a:ea typeface="Calibri"/>
                          <a:cs typeface="Times New Roman"/>
                        </a:rPr>
                        <a:t> </a:t>
                      </a:r>
                      <a:r>
                        <a:rPr lang="en-US" sz="2800" b="0" i="0" u="none" dirty="0" smtClean="0">
                          <a:solidFill>
                            <a:srgbClr val="FFFFFF"/>
                          </a:solidFill>
                          <a:effectLst/>
                          <a:latin typeface="+mj-lt"/>
                          <a:ea typeface="Calibri"/>
                          <a:cs typeface="Times New Roman"/>
                        </a:rPr>
                        <a:t>Consistent</a:t>
                      </a:r>
                      <a:r>
                        <a:rPr lang="en-US" sz="2800" b="0" i="0" dirty="0" smtClean="0">
                          <a:solidFill>
                            <a:srgbClr val="FFFFFF"/>
                          </a:solidFill>
                          <a:effectLst/>
                          <a:latin typeface="+mj-lt"/>
                          <a:ea typeface="Calibri"/>
                          <a:cs typeface="Times New Roman"/>
                        </a:rPr>
                        <a:t> </a:t>
                      </a:r>
                      <a:r>
                        <a:rPr lang="en-US" sz="2800" b="0" i="0" dirty="0">
                          <a:solidFill>
                            <a:srgbClr val="FFFFFF"/>
                          </a:solidFill>
                          <a:effectLst/>
                          <a:latin typeface="+mj-lt"/>
                          <a:ea typeface="Calibri"/>
                          <a:cs typeface="Times New Roman"/>
                        </a:rPr>
                        <a:t>Application Updates</a:t>
                      </a:r>
                      <a:endParaRPr lang="en-US" sz="2800" b="0" i="0" dirty="0">
                        <a:effectLst/>
                        <a:latin typeface="+mj-lt"/>
                        <a:ea typeface="Calibri"/>
                        <a:cs typeface="Times New Roman"/>
                      </a:endParaRPr>
                    </a:p>
                  </a:txBody>
                  <a:tcPr marL="91416" marR="91416" marT="0" marB="0"/>
                </a:tc>
                <a:tc>
                  <a:txBody>
                    <a:bodyPr/>
                    <a:lstStyle/>
                    <a:p>
                      <a:pPr marL="0" marR="0">
                        <a:lnSpc>
                          <a:spcPct val="115000"/>
                        </a:lnSpc>
                        <a:spcBef>
                          <a:spcPts val="0"/>
                        </a:spcBef>
                        <a:spcAft>
                          <a:spcPts val="0"/>
                        </a:spcAft>
                      </a:pPr>
                      <a:r>
                        <a:rPr lang="en-US" sz="2000" b="0" i="0" kern="1200" dirty="0" smtClean="0">
                          <a:solidFill>
                            <a:srgbClr val="FFFFFF"/>
                          </a:solidFill>
                          <a:effectLst/>
                          <a:latin typeface="+mj-lt"/>
                          <a:ea typeface="Calibri"/>
                          <a:cs typeface="Times New Roman"/>
                        </a:rPr>
                        <a:t>Updates to the application occur in an automated way</a:t>
                      </a:r>
                    </a:p>
                    <a:p>
                      <a:pPr marL="0" marR="0">
                        <a:lnSpc>
                          <a:spcPct val="115000"/>
                        </a:lnSpc>
                        <a:spcBef>
                          <a:spcPts val="0"/>
                        </a:spcBef>
                        <a:spcAft>
                          <a:spcPts val="0"/>
                        </a:spcAft>
                      </a:pPr>
                      <a:r>
                        <a:rPr lang="en-US" sz="2000" b="0" i="0" kern="1200" dirty="0" smtClean="0">
                          <a:solidFill>
                            <a:srgbClr val="FFFFFF"/>
                          </a:solidFill>
                          <a:effectLst/>
                          <a:latin typeface="+mj-lt"/>
                          <a:ea typeface="Calibri"/>
                          <a:cs typeface="Times New Roman"/>
                        </a:rPr>
                        <a:t>Updates result</a:t>
                      </a:r>
                      <a:r>
                        <a:rPr lang="en-US" sz="2000" b="0" i="0" kern="1200" baseline="0" dirty="0" smtClean="0">
                          <a:solidFill>
                            <a:srgbClr val="FFFFFF"/>
                          </a:solidFill>
                          <a:effectLst/>
                          <a:latin typeface="+mj-lt"/>
                          <a:ea typeface="Calibri"/>
                          <a:cs typeface="Times New Roman"/>
                        </a:rPr>
                        <a:t> in clean components forcing consistency</a:t>
                      </a:r>
                      <a:endParaRPr lang="en-US" sz="2000" b="0" i="0" kern="1200" dirty="0" smtClean="0">
                        <a:solidFill>
                          <a:srgbClr val="FFFFFF"/>
                        </a:solidFill>
                        <a:effectLst/>
                        <a:latin typeface="+mj-lt"/>
                        <a:ea typeface="Calibri"/>
                        <a:cs typeface="Times New Roman"/>
                      </a:endParaRPr>
                    </a:p>
                    <a:p>
                      <a:pPr marL="0" marR="0">
                        <a:lnSpc>
                          <a:spcPct val="115000"/>
                        </a:lnSpc>
                        <a:spcBef>
                          <a:spcPts val="0"/>
                        </a:spcBef>
                        <a:spcAft>
                          <a:spcPts val="0"/>
                        </a:spcAft>
                      </a:pPr>
                      <a:r>
                        <a:rPr lang="en-US" sz="2000" b="0" i="0" kern="1200" dirty="0" smtClean="0">
                          <a:solidFill>
                            <a:srgbClr val="FFFFFF"/>
                          </a:solidFill>
                          <a:effectLst/>
                          <a:latin typeface="+mj-lt"/>
                          <a:ea typeface="Calibri"/>
                          <a:cs typeface="Times New Roman"/>
                        </a:rPr>
                        <a:t>Local storage and OS are left untouched</a:t>
                      </a:r>
                      <a:endParaRPr lang="en-US" sz="2000" b="0" i="0" kern="1200" dirty="0">
                        <a:solidFill>
                          <a:srgbClr val="FFFFFF"/>
                        </a:solidFill>
                        <a:effectLst/>
                        <a:latin typeface="+mj-lt"/>
                        <a:ea typeface="Calibri"/>
                        <a:cs typeface="Times New Roman"/>
                      </a:endParaRPr>
                    </a:p>
                  </a:txBody>
                  <a:tcPr marL="91416" marR="91416" marT="0" marB="0"/>
                </a:tc>
              </a:tr>
              <a:tr h="820983">
                <a:tc>
                  <a:txBody>
                    <a:bodyPr/>
                    <a:lstStyle/>
                    <a:p>
                      <a:pPr marL="0" marR="0">
                        <a:lnSpc>
                          <a:spcPct val="115000"/>
                        </a:lnSpc>
                        <a:spcBef>
                          <a:spcPts val="0"/>
                        </a:spcBef>
                        <a:spcAft>
                          <a:spcPts val="0"/>
                        </a:spcAft>
                      </a:pPr>
                      <a:r>
                        <a:rPr lang="en-US" sz="2800" b="0" i="0" dirty="0" smtClean="0">
                          <a:solidFill>
                            <a:srgbClr val="FFFFFF"/>
                          </a:solidFill>
                          <a:effectLst/>
                          <a:latin typeface="+mj-lt"/>
                          <a:ea typeface="Calibri"/>
                          <a:cs typeface="Times New Roman"/>
                        </a:rPr>
                        <a:t>Automated, Consistent Configuration </a:t>
                      </a:r>
                      <a:r>
                        <a:rPr lang="en-US" sz="2800" b="0" i="0" dirty="0">
                          <a:solidFill>
                            <a:srgbClr val="FFFFFF"/>
                          </a:solidFill>
                          <a:effectLst/>
                          <a:latin typeface="+mj-lt"/>
                          <a:ea typeface="Calibri"/>
                          <a:cs typeface="Times New Roman"/>
                        </a:rPr>
                        <a:t>Changes</a:t>
                      </a:r>
                      <a:endParaRPr lang="en-US" sz="2800" b="0" i="0" dirty="0">
                        <a:effectLst/>
                        <a:latin typeface="+mj-lt"/>
                        <a:ea typeface="Calibri"/>
                        <a:cs typeface="Times New Roman"/>
                      </a:endParaRPr>
                    </a:p>
                  </a:txBody>
                  <a:tcPr marL="91416" marR="91416" marT="0" marB="0"/>
                </a:tc>
                <a:tc>
                  <a:txBody>
                    <a:bodyPr/>
                    <a:lstStyle/>
                    <a:p>
                      <a:pPr marL="0" marR="0">
                        <a:lnSpc>
                          <a:spcPct val="115000"/>
                        </a:lnSpc>
                        <a:spcBef>
                          <a:spcPts val="0"/>
                        </a:spcBef>
                        <a:spcAft>
                          <a:spcPts val="0"/>
                        </a:spcAft>
                      </a:pPr>
                      <a:r>
                        <a:rPr lang="en-US" sz="2000" b="0" i="0" kern="1200" dirty="0" smtClean="0">
                          <a:solidFill>
                            <a:srgbClr val="FFFFFF"/>
                          </a:solidFill>
                          <a:effectLst/>
                          <a:latin typeface="+mj-lt"/>
                          <a:ea typeface="Calibri"/>
                          <a:cs typeface="Times New Roman"/>
                        </a:rPr>
                        <a:t>Updates to the settings</a:t>
                      </a:r>
                      <a:r>
                        <a:rPr lang="en-US" sz="2000" b="0" i="0" kern="1200" baseline="0" dirty="0" smtClean="0">
                          <a:solidFill>
                            <a:srgbClr val="FFFFFF"/>
                          </a:solidFill>
                          <a:effectLst/>
                          <a:latin typeface="+mj-lt"/>
                          <a:ea typeface="Calibri"/>
                          <a:cs typeface="Times New Roman"/>
                        </a:rPr>
                        <a:t> </a:t>
                      </a:r>
                      <a:r>
                        <a:rPr lang="en-US" sz="2000" b="0" i="0" kern="1200" dirty="0" smtClean="0">
                          <a:solidFill>
                            <a:srgbClr val="FFFFFF"/>
                          </a:solidFill>
                          <a:effectLst/>
                          <a:latin typeface="+mj-lt"/>
                          <a:ea typeface="Calibri"/>
                          <a:cs typeface="Times New Roman"/>
                        </a:rPr>
                        <a:t>occur in an automated way</a:t>
                      </a:r>
                    </a:p>
                    <a:p>
                      <a:pPr marL="0" marR="0">
                        <a:lnSpc>
                          <a:spcPct val="115000"/>
                        </a:lnSpc>
                        <a:spcBef>
                          <a:spcPts val="0"/>
                        </a:spcBef>
                        <a:spcAft>
                          <a:spcPts val="0"/>
                        </a:spcAft>
                      </a:pPr>
                      <a:r>
                        <a:rPr lang="en-US" sz="2000" b="0" i="0" kern="1200" dirty="0" smtClean="0">
                          <a:solidFill>
                            <a:srgbClr val="FFFFFF"/>
                          </a:solidFill>
                          <a:effectLst/>
                          <a:latin typeface="+mj-lt"/>
                          <a:ea typeface="Calibri"/>
                          <a:cs typeface="Times New Roman"/>
                        </a:rPr>
                        <a:t>Updates result</a:t>
                      </a:r>
                      <a:r>
                        <a:rPr lang="en-US" sz="2000" b="0" i="0" kern="1200" baseline="0" dirty="0" smtClean="0">
                          <a:solidFill>
                            <a:srgbClr val="FFFFFF"/>
                          </a:solidFill>
                          <a:effectLst/>
                          <a:latin typeface="+mj-lt"/>
                          <a:ea typeface="Calibri"/>
                          <a:cs typeface="Times New Roman"/>
                        </a:rPr>
                        <a:t> in clean settings</a:t>
                      </a:r>
                      <a:endParaRPr lang="en-US" sz="2000" b="0" i="0" kern="1200" dirty="0" smtClean="0">
                        <a:solidFill>
                          <a:srgbClr val="FFFFFF"/>
                        </a:solidFill>
                        <a:effectLst/>
                        <a:latin typeface="+mj-lt"/>
                        <a:ea typeface="Calibri"/>
                        <a:cs typeface="Times New Roman"/>
                      </a:endParaRPr>
                    </a:p>
                    <a:p>
                      <a:pPr marL="0" marR="0">
                        <a:lnSpc>
                          <a:spcPct val="115000"/>
                        </a:lnSpc>
                        <a:spcBef>
                          <a:spcPts val="0"/>
                        </a:spcBef>
                        <a:spcAft>
                          <a:spcPts val="0"/>
                        </a:spcAft>
                      </a:pPr>
                      <a:r>
                        <a:rPr lang="en-US" sz="2000" b="0" i="0" kern="1200" dirty="0" smtClean="0">
                          <a:solidFill>
                            <a:srgbClr val="FFFFFF"/>
                          </a:solidFill>
                          <a:effectLst/>
                          <a:latin typeface="+mj-lt"/>
                          <a:ea typeface="Calibri"/>
                          <a:cs typeface="Times New Roman"/>
                        </a:rPr>
                        <a:t>Local storage and OS are left untouched</a:t>
                      </a:r>
                    </a:p>
                  </a:txBody>
                  <a:tcPr marL="91416" marR="91416" marT="0" marB="0"/>
                </a:tc>
              </a:tr>
              <a:tr h="850392">
                <a:tc>
                  <a:txBody>
                    <a:bodyPr/>
                    <a:lstStyle/>
                    <a:p>
                      <a:pPr marL="0" marR="0">
                        <a:lnSpc>
                          <a:spcPct val="115000"/>
                        </a:lnSpc>
                        <a:spcBef>
                          <a:spcPts val="0"/>
                        </a:spcBef>
                        <a:spcAft>
                          <a:spcPts val="0"/>
                        </a:spcAft>
                      </a:pPr>
                      <a:r>
                        <a:rPr lang="en-US" sz="2800" b="0" i="0" dirty="0">
                          <a:solidFill>
                            <a:srgbClr val="FFFFFF"/>
                          </a:solidFill>
                          <a:effectLst/>
                          <a:latin typeface="+mj-lt"/>
                          <a:ea typeface="Calibri"/>
                          <a:cs typeface="Times New Roman"/>
                        </a:rPr>
                        <a:t>Multi-Instance </a:t>
                      </a:r>
                      <a:r>
                        <a:rPr lang="en-US" sz="2800" b="0" i="0" dirty="0" smtClean="0">
                          <a:solidFill>
                            <a:srgbClr val="FFFFFF"/>
                          </a:solidFill>
                          <a:effectLst/>
                          <a:latin typeface="+mj-lt"/>
                          <a:ea typeface="Calibri"/>
                          <a:cs typeface="Times New Roman"/>
                        </a:rPr>
                        <a:t>Management</a:t>
                      </a:r>
                      <a:endParaRPr lang="en-US" sz="2800" b="0" i="0" u="sng" dirty="0">
                        <a:effectLst/>
                        <a:latin typeface="+mj-lt"/>
                        <a:ea typeface="Calibri"/>
                        <a:cs typeface="Times New Roman"/>
                      </a:endParaRPr>
                    </a:p>
                  </a:txBody>
                  <a:tcPr marL="91416" marR="91416" marT="0" marB="0"/>
                </a:tc>
                <a:tc>
                  <a:txBody>
                    <a:bodyPr/>
                    <a:lstStyle/>
                    <a:p>
                      <a:pPr marL="0" marR="0">
                        <a:lnSpc>
                          <a:spcPct val="115000"/>
                        </a:lnSpc>
                        <a:spcBef>
                          <a:spcPts val="0"/>
                        </a:spcBef>
                        <a:spcAft>
                          <a:spcPts val="0"/>
                        </a:spcAft>
                      </a:pPr>
                      <a:r>
                        <a:rPr lang="en-US" sz="2000" b="0" i="0" kern="1200" dirty="0" smtClean="0">
                          <a:solidFill>
                            <a:srgbClr val="FFFFFF"/>
                          </a:solidFill>
                          <a:effectLst/>
                          <a:latin typeface="+mj-lt"/>
                          <a:ea typeface="Calibri"/>
                          <a:cs typeface="Times New Roman"/>
                        </a:rPr>
                        <a:t>Identical instances are deployed</a:t>
                      </a:r>
                      <a:r>
                        <a:rPr lang="en-US" sz="2000" b="0" i="0" kern="1200" baseline="0" dirty="0" smtClean="0">
                          <a:solidFill>
                            <a:srgbClr val="FFFFFF"/>
                          </a:solidFill>
                          <a:effectLst/>
                          <a:latin typeface="+mj-lt"/>
                          <a:ea typeface="Calibri"/>
                          <a:cs typeface="Times New Roman"/>
                        </a:rPr>
                        <a:t> across the service</a:t>
                      </a:r>
                    </a:p>
                    <a:p>
                      <a:pPr marL="0" marR="0">
                        <a:lnSpc>
                          <a:spcPct val="115000"/>
                        </a:lnSpc>
                        <a:spcBef>
                          <a:spcPts val="0"/>
                        </a:spcBef>
                        <a:spcAft>
                          <a:spcPts val="0"/>
                        </a:spcAft>
                      </a:pPr>
                      <a:r>
                        <a:rPr lang="en-US" sz="2000" b="0" i="0" kern="1200" baseline="0" dirty="0" smtClean="0">
                          <a:solidFill>
                            <a:srgbClr val="FFFFFF"/>
                          </a:solidFill>
                          <a:effectLst/>
                          <a:latin typeface="+mj-lt"/>
                          <a:ea typeface="Calibri"/>
                          <a:cs typeface="Times New Roman"/>
                        </a:rPr>
                        <a:t>Large scale-out services are guaranteed to be consistent </a:t>
                      </a:r>
                    </a:p>
                    <a:p>
                      <a:pPr marL="0" marR="0">
                        <a:lnSpc>
                          <a:spcPct val="115000"/>
                        </a:lnSpc>
                        <a:spcBef>
                          <a:spcPts val="0"/>
                        </a:spcBef>
                        <a:spcAft>
                          <a:spcPts val="0"/>
                        </a:spcAft>
                      </a:pPr>
                      <a:r>
                        <a:rPr lang="en-US" sz="2000" b="0" i="0" kern="1200" baseline="0" dirty="0" smtClean="0">
                          <a:solidFill>
                            <a:srgbClr val="FFFFFF"/>
                          </a:solidFill>
                          <a:effectLst/>
                          <a:latin typeface="+mj-lt"/>
                          <a:ea typeface="Calibri"/>
                          <a:cs typeface="Times New Roman"/>
                        </a:rPr>
                        <a:t>No configuration drift</a:t>
                      </a:r>
                      <a:endParaRPr lang="en-US" sz="2000" b="0" i="0" kern="1200" dirty="0" smtClean="0">
                        <a:solidFill>
                          <a:srgbClr val="FFFFFF"/>
                        </a:solidFill>
                        <a:effectLst/>
                        <a:latin typeface="+mj-lt"/>
                        <a:ea typeface="Calibri"/>
                        <a:cs typeface="Times New Roman"/>
                      </a:endParaRPr>
                    </a:p>
                  </a:txBody>
                  <a:tcPr marL="91416" marR="91416" marT="0" marB="0"/>
                </a:tc>
              </a:tr>
              <a:tr h="393192">
                <a:tc>
                  <a:txBody>
                    <a:bodyPr/>
                    <a:lstStyle/>
                    <a:p>
                      <a:pPr marL="0" marR="0">
                        <a:lnSpc>
                          <a:spcPct val="115000"/>
                        </a:lnSpc>
                        <a:spcBef>
                          <a:spcPts val="0"/>
                        </a:spcBef>
                        <a:spcAft>
                          <a:spcPts val="0"/>
                        </a:spcAft>
                      </a:pPr>
                      <a:r>
                        <a:rPr lang="en-US" sz="2800" b="0" i="0" dirty="0" smtClean="0">
                          <a:solidFill>
                            <a:srgbClr val="FFFFFF"/>
                          </a:solidFill>
                          <a:effectLst/>
                          <a:latin typeface="+mj-lt"/>
                          <a:ea typeface="Calibri"/>
                          <a:cs typeface="Times New Roman"/>
                        </a:rPr>
                        <a:t>Scale-out</a:t>
                      </a:r>
                      <a:endParaRPr lang="en-US" sz="2800" b="0" i="0" dirty="0">
                        <a:effectLst/>
                        <a:latin typeface="+mj-lt"/>
                        <a:ea typeface="Calibri"/>
                        <a:cs typeface="Times New Roman"/>
                      </a:endParaRPr>
                    </a:p>
                  </a:txBody>
                  <a:tcPr marL="91416" marR="91416" marT="0" marB="0"/>
                </a:tc>
                <a:tc>
                  <a:txBody>
                    <a:bodyPr/>
                    <a:lstStyle/>
                    <a:p>
                      <a:pPr marL="0" marR="0">
                        <a:lnSpc>
                          <a:spcPct val="115000"/>
                        </a:lnSpc>
                        <a:spcBef>
                          <a:spcPts val="0"/>
                        </a:spcBef>
                        <a:spcAft>
                          <a:spcPts val="0"/>
                        </a:spcAft>
                      </a:pPr>
                      <a:r>
                        <a:rPr lang="en-US" sz="2000" b="0" i="0" kern="1200" dirty="0" smtClean="0">
                          <a:solidFill>
                            <a:srgbClr val="FFFFFF"/>
                          </a:solidFill>
                          <a:effectLst/>
                          <a:latin typeface="+mj-lt"/>
                          <a:ea typeface="Calibri"/>
                          <a:cs typeface="Times New Roman"/>
                        </a:rPr>
                        <a:t>Application scale-out</a:t>
                      </a:r>
                      <a:r>
                        <a:rPr lang="en-US" sz="2000" b="0" i="0" kern="1200" baseline="0" dirty="0" smtClean="0">
                          <a:solidFill>
                            <a:srgbClr val="FFFFFF"/>
                          </a:solidFill>
                          <a:effectLst/>
                          <a:latin typeface="+mj-lt"/>
                          <a:ea typeface="Calibri"/>
                          <a:cs typeface="Times New Roman"/>
                        </a:rPr>
                        <a:t> can occur automatically</a:t>
                      </a:r>
                      <a:endParaRPr lang="en-US" sz="2000" b="0" i="0" kern="1200" dirty="0" smtClean="0">
                        <a:solidFill>
                          <a:srgbClr val="FFFFFF"/>
                        </a:solidFill>
                        <a:effectLst/>
                        <a:latin typeface="+mj-lt"/>
                        <a:ea typeface="Calibri"/>
                        <a:cs typeface="Times New Roman"/>
                      </a:endParaRPr>
                    </a:p>
                  </a:txBody>
                  <a:tcPr marL="91416" marR="91416" marT="0" marB="0"/>
                </a:tc>
              </a:tr>
              <a:tr h="402336">
                <a:tc>
                  <a:txBody>
                    <a:bodyPr/>
                    <a:lstStyle/>
                    <a:p>
                      <a:pPr marL="0" marR="0">
                        <a:lnSpc>
                          <a:spcPct val="115000"/>
                        </a:lnSpc>
                        <a:spcBef>
                          <a:spcPts val="0"/>
                        </a:spcBef>
                        <a:spcAft>
                          <a:spcPts val="0"/>
                        </a:spcAft>
                      </a:pPr>
                      <a:r>
                        <a:rPr lang="en-US" sz="2800" b="0" i="0" dirty="0" smtClean="0">
                          <a:solidFill>
                            <a:srgbClr val="FFFFFF"/>
                          </a:solidFill>
                          <a:effectLst/>
                          <a:latin typeface="+mj-lt"/>
                          <a:ea typeface="Calibri"/>
                          <a:cs typeface="Times New Roman"/>
                        </a:rPr>
                        <a:t>High</a:t>
                      </a:r>
                      <a:r>
                        <a:rPr lang="en-US" sz="2800" b="0" i="0" baseline="0" dirty="0" smtClean="0">
                          <a:solidFill>
                            <a:srgbClr val="FFFFFF"/>
                          </a:solidFill>
                          <a:effectLst/>
                          <a:latin typeface="+mj-lt"/>
                          <a:ea typeface="Calibri"/>
                          <a:cs typeface="Times New Roman"/>
                        </a:rPr>
                        <a:t> </a:t>
                      </a:r>
                      <a:r>
                        <a:rPr lang="en-US" sz="2800" b="0" i="0" dirty="0" smtClean="0">
                          <a:solidFill>
                            <a:srgbClr val="FFFFFF"/>
                          </a:solidFill>
                          <a:effectLst/>
                          <a:latin typeface="+mj-lt"/>
                          <a:ea typeface="Calibri"/>
                          <a:cs typeface="Times New Roman"/>
                        </a:rPr>
                        <a:t>Availability</a:t>
                      </a:r>
                    </a:p>
                  </a:txBody>
                  <a:tcPr marL="91416" marR="91416" marT="0" marB="0"/>
                </a:tc>
                <a:tc>
                  <a:txBody>
                    <a:bodyPr/>
                    <a:lstStyle/>
                    <a:p>
                      <a:pPr marL="0" marR="0">
                        <a:lnSpc>
                          <a:spcPct val="115000"/>
                        </a:lnSpc>
                        <a:spcBef>
                          <a:spcPts val="0"/>
                        </a:spcBef>
                        <a:spcAft>
                          <a:spcPts val="0"/>
                        </a:spcAft>
                      </a:pPr>
                      <a:r>
                        <a:rPr lang="en-US" sz="2000" b="0" i="0" kern="1200" dirty="0" smtClean="0">
                          <a:solidFill>
                            <a:srgbClr val="FFFFFF"/>
                          </a:solidFill>
                          <a:effectLst/>
                          <a:latin typeface="+mj-lt"/>
                          <a:ea typeface="Calibri"/>
                          <a:cs typeface="Times New Roman"/>
                        </a:rPr>
                        <a:t>The application has </a:t>
                      </a:r>
                      <a:r>
                        <a:rPr lang="en-US" sz="2000" b="0" i="0" kern="1200" baseline="0" dirty="0" smtClean="0">
                          <a:solidFill>
                            <a:srgbClr val="FFFFFF"/>
                          </a:solidFill>
                          <a:effectLst/>
                          <a:latin typeface="+mj-lt"/>
                          <a:ea typeface="Calibri"/>
                          <a:cs typeface="Times New Roman"/>
                        </a:rPr>
                        <a:t>no downtime, even in the face of hardware failures.</a:t>
                      </a:r>
                      <a:endParaRPr lang="en-US" sz="2000" b="0" i="0" kern="1200" dirty="0" smtClean="0">
                        <a:solidFill>
                          <a:srgbClr val="FFFFFF"/>
                        </a:solidFill>
                        <a:effectLst/>
                        <a:latin typeface="+mj-lt"/>
                        <a:ea typeface="Calibri"/>
                        <a:cs typeface="Times New Roman"/>
                      </a:endParaRPr>
                    </a:p>
                  </a:txBody>
                  <a:tcPr marL="91416" marR="91416" marT="0" marB="0"/>
                </a:tc>
              </a:tr>
              <a:tr h="692374">
                <a:tc>
                  <a:txBody>
                    <a:bodyPr/>
                    <a:lstStyle/>
                    <a:p>
                      <a:pPr marL="0" marR="0">
                        <a:lnSpc>
                          <a:spcPct val="115000"/>
                        </a:lnSpc>
                        <a:spcBef>
                          <a:spcPts val="0"/>
                        </a:spcBef>
                        <a:spcAft>
                          <a:spcPts val="0"/>
                        </a:spcAft>
                      </a:pPr>
                      <a:r>
                        <a:rPr lang="en-US" sz="2800" b="0" i="0" dirty="0" smtClean="0">
                          <a:solidFill>
                            <a:srgbClr val="FFFFFF"/>
                          </a:solidFill>
                          <a:effectLst/>
                          <a:latin typeface="+mj-lt"/>
                          <a:ea typeface="Calibri"/>
                          <a:cs typeface="Times New Roman"/>
                        </a:rPr>
                        <a:t>Automated,</a:t>
                      </a:r>
                      <a:r>
                        <a:rPr lang="en-US" sz="2800" b="0" i="0" baseline="0" dirty="0" smtClean="0">
                          <a:solidFill>
                            <a:srgbClr val="FFFFFF"/>
                          </a:solidFill>
                          <a:effectLst/>
                          <a:latin typeface="+mj-lt"/>
                          <a:ea typeface="Calibri"/>
                          <a:cs typeface="Times New Roman"/>
                        </a:rPr>
                        <a:t> Consistent </a:t>
                      </a:r>
                      <a:r>
                        <a:rPr lang="en-US" sz="2800" b="0" i="0" dirty="0" smtClean="0">
                          <a:solidFill>
                            <a:srgbClr val="FFFFFF"/>
                          </a:solidFill>
                          <a:effectLst/>
                          <a:latin typeface="+mj-lt"/>
                          <a:ea typeface="Calibri"/>
                          <a:cs typeface="Times New Roman"/>
                        </a:rPr>
                        <a:t>OS </a:t>
                      </a:r>
                      <a:r>
                        <a:rPr lang="en-US" sz="2800" b="0" i="0" dirty="0">
                          <a:solidFill>
                            <a:srgbClr val="FFFFFF"/>
                          </a:solidFill>
                          <a:effectLst/>
                          <a:latin typeface="+mj-lt"/>
                          <a:ea typeface="Calibri"/>
                          <a:cs typeface="Times New Roman"/>
                        </a:rPr>
                        <a:t>Servicing</a:t>
                      </a:r>
                      <a:endParaRPr lang="en-US" sz="2800" b="0" i="0" dirty="0">
                        <a:effectLst/>
                        <a:latin typeface="+mj-lt"/>
                        <a:ea typeface="Calibri"/>
                        <a:cs typeface="Times New Roman"/>
                      </a:endParaRPr>
                    </a:p>
                  </a:txBody>
                  <a:tcPr marL="91416" marR="91416" marT="0" marB="0"/>
                </a:tc>
                <a:tc>
                  <a:txBody>
                    <a:bodyPr/>
                    <a:lstStyle/>
                    <a:p>
                      <a:pPr marL="0" marR="0" algn="l">
                        <a:lnSpc>
                          <a:spcPct val="115000"/>
                        </a:lnSpc>
                        <a:spcBef>
                          <a:spcPts val="0"/>
                        </a:spcBef>
                        <a:spcAft>
                          <a:spcPts val="0"/>
                        </a:spcAft>
                      </a:pPr>
                      <a:r>
                        <a:rPr lang="en-US" sz="2000" b="0" i="0" kern="1200" dirty="0" smtClean="0">
                          <a:solidFill>
                            <a:srgbClr val="FFFFFF"/>
                          </a:solidFill>
                          <a:effectLst/>
                          <a:latin typeface="+mj-lt"/>
                          <a:ea typeface="Calibri"/>
                          <a:cs typeface="Times New Roman"/>
                        </a:rPr>
                        <a:t>The OS system hosting the application can be updated with the most recent patches in a coordinated and automated way.</a:t>
                      </a:r>
                    </a:p>
                  </a:txBody>
                  <a:tcPr marL="55793" marR="55793" marT="0" marB="0"/>
                </a:tc>
              </a:tr>
            </a:tbl>
          </a:graphicData>
        </a:graphic>
      </p:graphicFrame>
    </p:spTree>
    <p:extLst>
      <p:ext uri="{BB962C8B-B14F-4D97-AF65-F5344CB8AC3E}">
        <p14:creationId xmlns:p14="http://schemas.microsoft.com/office/powerpoint/2010/main" val="199931116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Application Characteristics</a:t>
            </a:r>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3487391946"/>
              </p:ext>
            </p:extLst>
          </p:nvPr>
        </p:nvGraphicFramePr>
        <p:xfrm>
          <a:off x="1208530" y="2084534"/>
          <a:ext cx="9144001" cy="3835162"/>
        </p:xfrm>
        <a:graphic>
          <a:graphicData uri="http://schemas.openxmlformats.org/drawingml/2006/table">
            <a:tbl>
              <a:tblPr firstRow="1" bandRow="1">
                <a:tableStyleId>{BC89EF96-8CEA-46FF-86C4-4CE0E7609802}</a:tableStyleId>
              </a:tblPr>
              <a:tblGrid>
                <a:gridCol w="3081530"/>
                <a:gridCol w="2194560"/>
                <a:gridCol w="1856232"/>
                <a:gridCol w="2011679"/>
              </a:tblGrid>
              <a:tr h="734104">
                <a:tc>
                  <a:txBody>
                    <a:bodyPr/>
                    <a:lstStyle/>
                    <a:p>
                      <a:pPr marL="0" marR="0" algn="ctr">
                        <a:lnSpc>
                          <a:spcPct val="115000"/>
                        </a:lnSpc>
                        <a:spcBef>
                          <a:spcPts val="0"/>
                        </a:spcBef>
                        <a:spcAft>
                          <a:spcPts val="0"/>
                        </a:spcAft>
                      </a:pPr>
                      <a:endParaRPr lang="en-US" sz="1600" b="0" dirty="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Single Instance</a:t>
                      </a:r>
                    </a:p>
                    <a:p>
                      <a:pPr marL="0" marR="0" algn="ctr">
                        <a:lnSpc>
                          <a:spcPct val="115000"/>
                        </a:lnSpc>
                        <a:spcBef>
                          <a:spcPts val="0"/>
                        </a:spcBef>
                        <a:spcAft>
                          <a:spcPts val="0"/>
                        </a:spcAft>
                      </a:pPr>
                      <a:r>
                        <a:rPr lang="en-US" sz="1600" kern="1200" dirty="0" smtClean="0">
                          <a:effectLst/>
                          <a:latin typeface="+mj-lt"/>
                        </a:rPr>
                        <a:t>Persistent OS</a:t>
                      </a:r>
                      <a:endParaRPr lang="en-US" sz="1600" b="0" kern="1200" dirty="0" smtClean="0">
                        <a:solidFill>
                          <a:schemeClr val="tx1"/>
                        </a:solidFill>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Single Instance</a:t>
                      </a:r>
                    </a:p>
                    <a:p>
                      <a:pPr marL="0" marR="0" algn="ctr">
                        <a:lnSpc>
                          <a:spcPct val="115000"/>
                        </a:lnSpc>
                        <a:spcBef>
                          <a:spcPts val="0"/>
                        </a:spcBef>
                        <a:spcAft>
                          <a:spcPts val="0"/>
                        </a:spcAft>
                      </a:pPr>
                      <a:r>
                        <a:rPr lang="en-US" sz="1600" kern="1200" dirty="0" smtClean="0">
                          <a:effectLst/>
                          <a:latin typeface="+mj-lt"/>
                        </a:rPr>
                        <a:t>Stateless OS</a:t>
                      </a:r>
                      <a:endParaRPr lang="en-US" sz="1600" b="0" kern="1200" dirty="0" smtClean="0">
                        <a:solidFill>
                          <a:schemeClr val="tx1"/>
                        </a:solidFill>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Multi-Instance</a:t>
                      </a:r>
                    </a:p>
                    <a:p>
                      <a:pPr marL="0" marR="0" algn="ctr">
                        <a:lnSpc>
                          <a:spcPct val="115000"/>
                        </a:lnSpc>
                        <a:spcBef>
                          <a:spcPts val="0"/>
                        </a:spcBef>
                        <a:spcAft>
                          <a:spcPts val="0"/>
                        </a:spcAft>
                      </a:pPr>
                      <a:r>
                        <a:rPr lang="en-US" sz="1600" kern="1200" dirty="0" smtClean="0">
                          <a:effectLst/>
                          <a:latin typeface="+mj-lt"/>
                        </a:rPr>
                        <a:t>Stateless</a:t>
                      </a:r>
                      <a:r>
                        <a:rPr lang="en-US" sz="1600" kern="1200" baseline="0" dirty="0" smtClean="0">
                          <a:effectLst/>
                          <a:latin typeface="+mj-lt"/>
                        </a:rPr>
                        <a:t> OS</a:t>
                      </a:r>
                      <a:endParaRPr lang="en-US" sz="1600" b="0" dirty="0">
                        <a:effectLst/>
                        <a:latin typeface="+mj-lt"/>
                        <a:ea typeface="Calibri"/>
                        <a:cs typeface="Times New Roman"/>
                      </a:endParaRPr>
                    </a:p>
                  </a:txBody>
                  <a:tcPr marL="55793" marR="55793" marT="0" marB="0"/>
                </a:tc>
              </a:tr>
              <a:tr h="563626">
                <a:tc>
                  <a:txBody>
                    <a:bodyPr/>
                    <a:lstStyle/>
                    <a:p>
                      <a:pPr marL="0" marR="0">
                        <a:lnSpc>
                          <a:spcPct val="115000"/>
                        </a:lnSpc>
                        <a:spcBef>
                          <a:spcPts val="0"/>
                        </a:spcBef>
                        <a:spcAft>
                          <a:spcPts val="0"/>
                        </a:spcAft>
                      </a:pPr>
                      <a:r>
                        <a:rPr lang="en-US" sz="1600" kern="1200" dirty="0" smtClean="0">
                          <a:effectLst/>
                          <a:latin typeface="+mj-lt"/>
                        </a:rPr>
                        <a:t>Automated,</a:t>
                      </a:r>
                      <a:r>
                        <a:rPr lang="en-US" sz="1600" kern="1200" baseline="0" dirty="0" smtClean="0">
                          <a:effectLst/>
                          <a:latin typeface="+mj-lt"/>
                        </a:rPr>
                        <a:t> </a:t>
                      </a:r>
                      <a:r>
                        <a:rPr lang="en-US" sz="1600" u="none" kern="1200" dirty="0" smtClean="0">
                          <a:effectLst/>
                          <a:latin typeface="+mj-lt"/>
                        </a:rPr>
                        <a:t>Consistent</a:t>
                      </a:r>
                      <a:r>
                        <a:rPr lang="en-US" sz="1600" kern="1200" dirty="0" smtClean="0">
                          <a:effectLst/>
                          <a:latin typeface="+mj-lt"/>
                        </a:rPr>
                        <a:t> Application Updates</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r>
              <a:tr h="563626">
                <a:tc>
                  <a:txBody>
                    <a:bodyPr/>
                    <a:lstStyle/>
                    <a:p>
                      <a:pPr marL="0" marR="0">
                        <a:lnSpc>
                          <a:spcPct val="115000"/>
                        </a:lnSpc>
                        <a:spcBef>
                          <a:spcPts val="0"/>
                        </a:spcBef>
                        <a:spcAft>
                          <a:spcPts val="0"/>
                        </a:spcAft>
                      </a:pPr>
                      <a:r>
                        <a:rPr lang="en-US" sz="1600" kern="1200" dirty="0" smtClean="0">
                          <a:effectLst/>
                          <a:latin typeface="+mj-lt"/>
                        </a:rPr>
                        <a:t>Automated, Consistent Configuration Changes</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r>
              <a:tr h="449163">
                <a:tc>
                  <a:txBody>
                    <a:bodyPr/>
                    <a:lstStyle/>
                    <a:p>
                      <a:pPr marL="0" marR="0">
                        <a:lnSpc>
                          <a:spcPct val="115000"/>
                        </a:lnSpc>
                        <a:spcBef>
                          <a:spcPts val="0"/>
                        </a:spcBef>
                        <a:spcAft>
                          <a:spcPts val="0"/>
                        </a:spcAft>
                      </a:pPr>
                      <a:r>
                        <a:rPr lang="en-US" sz="1600" dirty="0">
                          <a:effectLst/>
                          <a:latin typeface="+mj-lt"/>
                        </a:rPr>
                        <a:t>Multi-Instance </a:t>
                      </a:r>
                      <a:r>
                        <a:rPr lang="en-US" sz="1600" dirty="0" smtClean="0">
                          <a:effectLst/>
                          <a:latin typeface="+mj-lt"/>
                        </a:rPr>
                        <a:t>Management</a:t>
                      </a:r>
                      <a:endParaRPr lang="en-US" sz="1600" b="0" u="sng" dirty="0">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r>
              <a:tr h="449163">
                <a:tc>
                  <a:txBody>
                    <a:bodyPr/>
                    <a:lstStyle/>
                    <a:p>
                      <a:pPr marL="0" marR="0">
                        <a:lnSpc>
                          <a:spcPct val="115000"/>
                        </a:lnSpc>
                        <a:spcBef>
                          <a:spcPts val="0"/>
                        </a:spcBef>
                        <a:spcAft>
                          <a:spcPts val="0"/>
                        </a:spcAft>
                      </a:pPr>
                      <a:r>
                        <a:rPr lang="en-US" sz="1600" dirty="0" smtClean="0">
                          <a:effectLst/>
                          <a:latin typeface="+mj-lt"/>
                        </a:rPr>
                        <a:t>Scale-out</a:t>
                      </a:r>
                      <a:endParaRPr lang="en-US" sz="1600" b="0" dirty="0">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indent="0" algn="ctr" defTabSz="914363" rtl="0" eaLnBrk="1" fontAlgn="auto" latinLnBrk="0" hangingPunct="1">
                        <a:lnSpc>
                          <a:spcPct val="115000"/>
                        </a:lnSpc>
                        <a:spcBef>
                          <a:spcPts val="0"/>
                        </a:spcBef>
                        <a:spcAft>
                          <a:spcPts val="0"/>
                        </a:spcAft>
                        <a:buClrTx/>
                        <a:buSzTx/>
                        <a:buFontTx/>
                        <a:buNone/>
                        <a:tabLst/>
                        <a:defRPr/>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r>
              <a:tr h="514648">
                <a:tc>
                  <a:txBody>
                    <a:bodyPr/>
                    <a:lstStyle/>
                    <a:p>
                      <a:pPr marL="0" marR="0">
                        <a:lnSpc>
                          <a:spcPct val="115000"/>
                        </a:lnSpc>
                        <a:spcBef>
                          <a:spcPts val="0"/>
                        </a:spcBef>
                        <a:spcAft>
                          <a:spcPts val="0"/>
                        </a:spcAft>
                      </a:pPr>
                      <a:r>
                        <a:rPr lang="en-US" sz="1600" kern="1200" dirty="0" smtClean="0">
                          <a:effectLst/>
                          <a:latin typeface="+mj-lt"/>
                        </a:rPr>
                        <a:t>High</a:t>
                      </a:r>
                      <a:r>
                        <a:rPr lang="en-US" sz="1600" kern="1200" baseline="0" dirty="0" smtClean="0">
                          <a:effectLst/>
                          <a:latin typeface="+mj-lt"/>
                        </a:rPr>
                        <a:t> </a:t>
                      </a:r>
                      <a:r>
                        <a:rPr lang="en-US" sz="1600" kern="1200" dirty="0" smtClean="0">
                          <a:effectLst/>
                          <a:latin typeface="+mj-lt"/>
                        </a:rPr>
                        <a:t>Availability</a:t>
                      </a:r>
                      <a:endParaRPr lang="en-US" sz="1600" b="0" i="0" kern="1200" dirty="0" smtClean="0">
                        <a:solidFill>
                          <a:srgbClr val="FFFFFF"/>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r>
              <a:tr h="449163">
                <a:tc>
                  <a:txBody>
                    <a:bodyPr/>
                    <a:lstStyle/>
                    <a:p>
                      <a:pPr marL="0" marR="0">
                        <a:lnSpc>
                          <a:spcPct val="115000"/>
                        </a:lnSpc>
                        <a:spcBef>
                          <a:spcPts val="0"/>
                        </a:spcBef>
                        <a:spcAft>
                          <a:spcPts val="0"/>
                        </a:spcAft>
                      </a:pPr>
                      <a:r>
                        <a:rPr lang="en-US" sz="1600" kern="1200" dirty="0" smtClean="0">
                          <a:effectLst/>
                          <a:latin typeface="+mj-lt"/>
                        </a:rPr>
                        <a:t>Automated,</a:t>
                      </a:r>
                      <a:r>
                        <a:rPr lang="en-US" sz="1600" kern="1200" baseline="0" dirty="0" smtClean="0">
                          <a:effectLst/>
                          <a:latin typeface="+mj-lt"/>
                        </a:rPr>
                        <a:t> Consistent </a:t>
                      </a:r>
                      <a:r>
                        <a:rPr lang="en-US" sz="1600" kern="1200" dirty="0" smtClean="0">
                          <a:effectLst/>
                          <a:latin typeface="+mj-lt"/>
                        </a:rPr>
                        <a:t>OS Servicing</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r>
            </a:tbl>
          </a:graphicData>
        </a:graphic>
      </p:graphicFrame>
      <p:pic>
        <p:nvPicPr>
          <p:cNvPr id="6"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153" y="2948514"/>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03575" y="3504729"/>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03577" y="4057452"/>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03573" y="4487257"/>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167" y="4921607"/>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7850" y="5510331"/>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69090" y="2965278"/>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87376" y="3430053"/>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3477" y="5460595"/>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7961312" y="1034769"/>
            <a:ext cx="2971800" cy="430887"/>
          </a:xfrm>
          <a:prstGeom prst="rect">
            <a:avLst/>
          </a:prstGeom>
          <a:noFill/>
        </p:spPr>
        <p:txBody>
          <a:bodyPr wrap="square" lIns="0" tIns="0" rIns="0" bIns="0" rtlCol="0">
            <a:spAutoFit/>
          </a:bodyPr>
          <a:lstStyle/>
          <a:p>
            <a:pPr algn="ctr"/>
            <a:r>
              <a:rPr lang="en-US" sz="2800" dirty="0" smtClean="0">
                <a:solidFill>
                  <a:schemeClr val="accent1"/>
                </a:solidFill>
              </a:rPr>
              <a:t>Windows Azure</a:t>
            </a:r>
          </a:p>
        </p:txBody>
      </p:sp>
      <p:sp>
        <p:nvSpPr>
          <p:cNvPr id="22" name="Down Arrow 21"/>
          <p:cNvSpPr/>
          <p:nvPr/>
        </p:nvSpPr>
        <p:spPr bwMode="auto">
          <a:xfrm>
            <a:off x="9166222" y="1491957"/>
            <a:ext cx="411480" cy="459196"/>
          </a:xfrm>
          <a:prstGeom prst="down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31" name="Table 30"/>
          <p:cNvGraphicFramePr>
            <a:graphicFrameLocks noGrp="1"/>
          </p:cNvGraphicFramePr>
          <p:nvPr>
            <p:extLst>
              <p:ext uri="{D42A27DB-BD31-4B8C-83A1-F6EECF244321}">
                <p14:modId xmlns:p14="http://schemas.microsoft.com/office/powerpoint/2010/main" val="284978209"/>
              </p:ext>
            </p:extLst>
          </p:nvPr>
        </p:nvGraphicFramePr>
        <p:xfrm>
          <a:off x="1204983" y="2086254"/>
          <a:ext cx="9144001" cy="3835162"/>
        </p:xfrm>
        <a:graphic>
          <a:graphicData uri="http://schemas.openxmlformats.org/drawingml/2006/table">
            <a:tbl>
              <a:tblPr firstRow="1" bandRow="1">
                <a:tableStyleId>{BC89EF96-8CEA-46FF-86C4-4CE0E7609802}</a:tableStyleId>
              </a:tblPr>
              <a:tblGrid>
                <a:gridCol w="3081530"/>
                <a:gridCol w="2194560"/>
                <a:gridCol w="1856232"/>
                <a:gridCol w="2011679"/>
              </a:tblGrid>
              <a:tr h="734104">
                <a:tc>
                  <a:txBody>
                    <a:bodyPr/>
                    <a:lstStyle/>
                    <a:p>
                      <a:pPr marL="0" marR="0" algn="ctr">
                        <a:lnSpc>
                          <a:spcPct val="115000"/>
                        </a:lnSpc>
                        <a:spcBef>
                          <a:spcPts val="0"/>
                        </a:spcBef>
                        <a:spcAft>
                          <a:spcPts val="0"/>
                        </a:spcAft>
                      </a:pPr>
                      <a:endParaRPr lang="en-US" sz="1600" b="0" dirty="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Single Instance</a:t>
                      </a:r>
                    </a:p>
                    <a:p>
                      <a:pPr marL="0" marR="0" algn="ctr">
                        <a:lnSpc>
                          <a:spcPct val="115000"/>
                        </a:lnSpc>
                        <a:spcBef>
                          <a:spcPts val="0"/>
                        </a:spcBef>
                        <a:spcAft>
                          <a:spcPts val="0"/>
                        </a:spcAft>
                      </a:pPr>
                      <a:r>
                        <a:rPr lang="en-US" sz="1600" kern="1200" dirty="0" smtClean="0">
                          <a:effectLst/>
                          <a:latin typeface="+mj-lt"/>
                        </a:rPr>
                        <a:t>Persistent OS</a:t>
                      </a:r>
                      <a:endParaRPr lang="en-US" sz="1600" b="0" kern="1200" dirty="0" smtClean="0">
                        <a:solidFill>
                          <a:schemeClr val="tx1"/>
                        </a:solidFill>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Single Instance</a:t>
                      </a:r>
                    </a:p>
                    <a:p>
                      <a:pPr marL="0" marR="0" algn="ctr">
                        <a:lnSpc>
                          <a:spcPct val="115000"/>
                        </a:lnSpc>
                        <a:spcBef>
                          <a:spcPts val="0"/>
                        </a:spcBef>
                        <a:spcAft>
                          <a:spcPts val="0"/>
                        </a:spcAft>
                      </a:pPr>
                      <a:r>
                        <a:rPr lang="en-US" sz="1600" kern="1200" dirty="0" smtClean="0">
                          <a:effectLst/>
                          <a:latin typeface="+mj-lt"/>
                        </a:rPr>
                        <a:t>Stateless OS</a:t>
                      </a:r>
                      <a:endParaRPr lang="en-US" sz="1600" b="0" kern="1200" dirty="0" smtClean="0">
                        <a:solidFill>
                          <a:schemeClr val="tx1"/>
                        </a:solidFill>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Multi-Instance</a:t>
                      </a:r>
                    </a:p>
                    <a:p>
                      <a:pPr marL="0" marR="0" algn="ctr">
                        <a:lnSpc>
                          <a:spcPct val="115000"/>
                        </a:lnSpc>
                        <a:spcBef>
                          <a:spcPts val="0"/>
                        </a:spcBef>
                        <a:spcAft>
                          <a:spcPts val="0"/>
                        </a:spcAft>
                      </a:pPr>
                      <a:r>
                        <a:rPr lang="en-US" sz="1600" kern="1200" dirty="0" smtClean="0">
                          <a:effectLst/>
                          <a:latin typeface="+mj-lt"/>
                        </a:rPr>
                        <a:t>Stateless</a:t>
                      </a:r>
                      <a:r>
                        <a:rPr lang="en-US" sz="1600" kern="1200" baseline="0" dirty="0" smtClean="0">
                          <a:effectLst/>
                          <a:latin typeface="+mj-lt"/>
                        </a:rPr>
                        <a:t> OS</a:t>
                      </a:r>
                      <a:endParaRPr lang="en-US" sz="1600" b="0" dirty="0">
                        <a:effectLst/>
                        <a:latin typeface="+mj-lt"/>
                        <a:ea typeface="Calibri"/>
                        <a:cs typeface="Times New Roman"/>
                      </a:endParaRPr>
                    </a:p>
                  </a:txBody>
                  <a:tcPr marL="55793" marR="55793" marT="0" marB="0">
                    <a:solidFill>
                      <a:schemeClr val="bg2">
                        <a:lumMod val="60000"/>
                        <a:lumOff val="40000"/>
                      </a:schemeClr>
                    </a:solidFill>
                  </a:tcPr>
                </a:tc>
              </a:tr>
              <a:tr h="563626">
                <a:tc>
                  <a:txBody>
                    <a:bodyPr/>
                    <a:lstStyle/>
                    <a:p>
                      <a:pPr marL="0" marR="0">
                        <a:lnSpc>
                          <a:spcPct val="115000"/>
                        </a:lnSpc>
                        <a:spcBef>
                          <a:spcPts val="0"/>
                        </a:spcBef>
                        <a:spcAft>
                          <a:spcPts val="0"/>
                        </a:spcAft>
                      </a:pPr>
                      <a:r>
                        <a:rPr lang="en-US" sz="1600" b="0" kern="1200" dirty="0" smtClean="0">
                          <a:effectLst/>
                          <a:latin typeface="+mj-lt"/>
                        </a:rPr>
                        <a:t>Automated,</a:t>
                      </a:r>
                      <a:r>
                        <a:rPr lang="en-US" sz="1600" b="0" kern="1200" baseline="0" dirty="0" smtClean="0">
                          <a:effectLst/>
                          <a:latin typeface="+mj-lt"/>
                        </a:rPr>
                        <a:t> </a:t>
                      </a:r>
                      <a:r>
                        <a:rPr lang="en-US" sz="1600" b="0" u="none" kern="1200" dirty="0" smtClean="0">
                          <a:effectLst/>
                          <a:latin typeface="+mj-lt"/>
                        </a:rPr>
                        <a:t>Consistent</a:t>
                      </a:r>
                      <a:r>
                        <a:rPr lang="en-US" sz="1600" b="0" kern="1200" dirty="0" smtClean="0">
                          <a:effectLst/>
                          <a:latin typeface="+mj-lt"/>
                        </a:rPr>
                        <a:t> Application Updates</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tr>
              <a:tr h="563626">
                <a:tc>
                  <a:txBody>
                    <a:bodyPr/>
                    <a:lstStyle/>
                    <a:p>
                      <a:pPr marL="0" marR="0">
                        <a:lnSpc>
                          <a:spcPct val="115000"/>
                        </a:lnSpc>
                        <a:spcBef>
                          <a:spcPts val="0"/>
                        </a:spcBef>
                        <a:spcAft>
                          <a:spcPts val="0"/>
                        </a:spcAft>
                      </a:pPr>
                      <a:r>
                        <a:rPr lang="en-US" sz="1600" b="0" kern="1200" dirty="0" smtClean="0">
                          <a:effectLst/>
                          <a:latin typeface="+mj-lt"/>
                        </a:rPr>
                        <a:t>Automated, Consistent Configuration Changes</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tr>
              <a:tr h="449163">
                <a:tc>
                  <a:txBody>
                    <a:bodyPr/>
                    <a:lstStyle/>
                    <a:p>
                      <a:pPr marL="0" marR="0">
                        <a:lnSpc>
                          <a:spcPct val="115000"/>
                        </a:lnSpc>
                        <a:spcBef>
                          <a:spcPts val="0"/>
                        </a:spcBef>
                        <a:spcAft>
                          <a:spcPts val="0"/>
                        </a:spcAft>
                      </a:pPr>
                      <a:r>
                        <a:rPr lang="en-US" sz="1600" b="0" dirty="0">
                          <a:effectLst/>
                          <a:latin typeface="+mj-lt"/>
                        </a:rPr>
                        <a:t>Multi-Instance </a:t>
                      </a:r>
                      <a:r>
                        <a:rPr lang="en-US" sz="1600" b="0" dirty="0" smtClean="0">
                          <a:effectLst/>
                          <a:latin typeface="+mj-lt"/>
                        </a:rPr>
                        <a:t>Management</a:t>
                      </a:r>
                      <a:endParaRPr lang="en-US" sz="1600" b="0" u="sng" dirty="0">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tr>
              <a:tr h="449163">
                <a:tc>
                  <a:txBody>
                    <a:bodyPr/>
                    <a:lstStyle/>
                    <a:p>
                      <a:pPr marL="0" marR="0">
                        <a:lnSpc>
                          <a:spcPct val="115000"/>
                        </a:lnSpc>
                        <a:spcBef>
                          <a:spcPts val="0"/>
                        </a:spcBef>
                        <a:spcAft>
                          <a:spcPts val="0"/>
                        </a:spcAft>
                      </a:pPr>
                      <a:r>
                        <a:rPr lang="en-US" sz="1600" b="0" dirty="0" smtClean="0">
                          <a:effectLst/>
                          <a:latin typeface="+mj-lt"/>
                        </a:rPr>
                        <a:t>Scale-out</a:t>
                      </a:r>
                      <a:endParaRPr lang="en-US" sz="1600" b="0" dirty="0">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indent="0" algn="ctr" defTabSz="914363" rtl="0" eaLnBrk="1" fontAlgn="auto" latinLnBrk="0" hangingPunct="1">
                        <a:lnSpc>
                          <a:spcPct val="115000"/>
                        </a:lnSpc>
                        <a:spcBef>
                          <a:spcPts val="0"/>
                        </a:spcBef>
                        <a:spcAft>
                          <a:spcPts val="0"/>
                        </a:spcAft>
                        <a:buClrTx/>
                        <a:buSzTx/>
                        <a:buFontTx/>
                        <a:buNone/>
                        <a:tabLst/>
                        <a:defRPr/>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tr>
              <a:tr h="514648">
                <a:tc>
                  <a:txBody>
                    <a:bodyPr/>
                    <a:lstStyle/>
                    <a:p>
                      <a:pPr marL="0" marR="0">
                        <a:lnSpc>
                          <a:spcPct val="115000"/>
                        </a:lnSpc>
                        <a:spcBef>
                          <a:spcPts val="0"/>
                        </a:spcBef>
                        <a:spcAft>
                          <a:spcPts val="0"/>
                        </a:spcAft>
                      </a:pPr>
                      <a:r>
                        <a:rPr lang="en-US" sz="1600" b="0" kern="1200" dirty="0" smtClean="0">
                          <a:effectLst/>
                          <a:latin typeface="+mj-lt"/>
                        </a:rPr>
                        <a:t>High</a:t>
                      </a:r>
                      <a:r>
                        <a:rPr lang="en-US" sz="1600" b="0" kern="1200" baseline="0" dirty="0" smtClean="0">
                          <a:effectLst/>
                          <a:latin typeface="+mj-lt"/>
                        </a:rPr>
                        <a:t> </a:t>
                      </a:r>
                      <a:r>
                        <a:rPr lang="en-US" sz="1600" b="0" kern="1200" dirty="0" smtClean="0">
                          <a:effectLst/>
                          <a:latin typeface="+mj-lt"/>
                        </a:rPr>
                        <a:t>Availability</a:t>
                      </a:r>
                      <a:endParaRPr lang="en-US" sz="1600" b="0" i="0" kern="1200" dirty="0" smtClean="0">
                        <a:solidFill>
                          <a:srgbClr val="FFFFFF"/>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tr>
              <a:tr h="449163">
                <a:tc>
                  <a:txBody>
                    <a:bodyPr/>
                    <a:lstStyle/>
                    <a:p>
                      <a:pPr marL="0" marR="0">
                        <a:lnSpc>
                          <a:spcPct val="115000"/>
                        </a:lnSpc>
                        <a:spcBef>
                          <a:spcPts val="0"/>
                        </a:spcBef>
                        <a:spcAft>
                          <a:spcPts val="0"/>
                        </a:spcAft>
                      </a:pPr>
                      <a:r>
                        <a:rPr lang="en-US" sz="1600" b="0" kern="1200" dirty="0" smtClean="0">
                          <a:effectLst/>
                          <a:latin typeface="+mj-lt"/>
                        </a:rPr>
                        <a:t>Automated,</a:t>
                      </a:r>
                      <a:r>
                        <a:rPr lang="en-US" sz="1600" b="0" kern="1200" baseline="0" dirty="0" smtClean="0">
                          <a:effectLst/>
                          <a:latin typeface="+mj-lt"/>
                        </a:rPr>
                        <a:t> Consistent </a:t>
                      </a:r>
                      <a:r>
                        <a:rPr lang="en-US" sz="1600" b="0" kern="1200" dirty="0" smtClean="0">
                          <a:effectLst/>
                          <a:latin typeface="+mj-lt"/>
                        </a:rPr>
                        <a:t>OS Servicing</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tr>
            </a:tbl>
          </a:graphicData>
        </a:graphic>
      </p:graphicFrame>
      <p:pic>
        <p:nvPicPr>
          <p:cNvPr id="17" name="Picture 2"/>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143691" y="2952052"/>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107113" y="3508267"/>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107115" y="4060990"/>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103573" y="4487257"/>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143705" y="4925145"/>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121388" y="5513869"/>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72628" y="2968816"/>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0914" y="3433591"/>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7015" y="5464133"/>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5194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5/19/2011 6:08:07 AM&quot;&gt;&lt;Slide id=&quot;331&quot; dur=&quot;7.210938&quot; bld=&quot;INVLD|.9|1.7&quot;/&gt;&lt;/Timings&gt;&lt;Timings time=&quot;5/17/2011 11:35:47 AM&quot;&gt;&lt;Slide id=&quot;348&quot; dur=&quot;9.4375&quot; bld=&quot;INVLD|0|.4|3.4|.5|2.5|0|0|1&quot;/&gt;&lt;Slide id=&quot;321&quot; dur=&quot;.546875&quot;/&gt;&lt;/Timings&gt;&lt;Timings time=&quot;2/19/2011 9:31:10 AM&quot;&gt;&lt;Slide id=&quot;347&quot; dur=&quot;44.30469&quot; bld=&quot;INVLD|.7|.8|.9|.5|.5|.9|2.9|1.5|1.8|1.3|8.7|.6|1.6|.5|.5|6|4.3|2.5|2.2|3.7&quot;/&gt;&lt;/Timings&gt;&lt;Timings time=&quot;2/19/2011 9:29:37 AM&quot;&gt;&lt;Slide id=&quot;347&quot; dur=&quot;23.57813&quot; bld=&quot;INVLD|.7|2.1|2.1|.5|.5|5.3|1.4|5.8|3&quot;/&gt;&lt;Slide id=&quot;348&quot; dur=&quot;.6523438&quot;/&gt;&lt;Slide id=&quot;347&quot; dur=&quot;7.144531&quot; bld=&quot;|6.5&quot;/&gt;&lt;/Timings&gt;&lt;Timings time=&quot;2/19/2011 9:28:42 AM&quot;&gt;&lt;Slide id=&quot;347&quot; dur=&quot;14.65625&quot; bld=&quot;INVLD|.9|1.4|1.9|.2|0|.5|1.4|3.5&quot;/&gt;&lt;/Timings&gt;&lt;/WMTools&gt;"/>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INVLD|0|.4|3.4|.5|2.5|0|0|1"/>
</p:tagLst>
</file>

<file path=ppt/tags/tag4.xml><?xml version="1.0" encoding="utf-8"?>
<p:tagLst xmlns:a="http://schemas.openxmlformats.org/drawingml/2006/main" xmlns:r="http://schemas.openxmlformats.org/officeDocument/2006/relationships" xmlns:p="http://schemas.openxmlformats.org/presentationml/2006/main">
  <p:tag name="TIMING" val="INVLD|.9|1.7"/>
</p:tagLst>
</file>

<file path=ppt/theme/theme1.xml><?xml version="1.0" encoding="utf-8"?>
<a:theme xmlns:a="http://schemas.openxmlformats.org/drawingml/2006/main" name="TENA11_BreakoutSession_Template_16x9_Final_0330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hite with Consolas font for code slides">
  <a:themeElements>
    <a:clrScheme name="TR12">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PDC10_Template_16x9 - Rev 02 (2)</Template>
  <TotalTime>4053</TotalTime>
  <Words>3798</Words>
  <Application>Microsoft Office PowerPoint</Application>
  <PresentationFormat>Custom</PresentationFormat>
  <Paragraphs>932</Paragraphs>
  <Slides>55</Slides>
  <Notes>15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Arial</vt:lpstr>
      <vt:lpstr>Times New Roman</vt:lpstr>
      <vt:lpstr>Segoe Condensed</vt:lpstr>
      <vt:lpstr>Wingdings</vt:lpstr>
      <vt:lpstr>Segoe Light</vt:lpstr>
      <vt:lpstr>Segoe UI</vt:lpstr>
      <vt:lpstr>Calibri</vt:lpstr>
      <vt:lpstr>Consolas</vt:lpstr>
      <vt:lpstr>Segoe</vt:lpstr>
      <vt:lpstr>TENA11_BreakoutSession_Template_16x9_Final_033011</vt:lpstr>
      <vt:lpstr>1_White with Consolas font for code slides</vt:lpstr>
      <vt:lpstr>White with Consolas font for code slides</vt:lpstr>
      <vt:lpstr>Inside Windows Azure: The Cloud Operating System</vt:lpstr>
      <vt:lpstr>Agenda</vt:lpstr>
      <vt:lpstr>What is a “Cloud”?</vt:lpstr>
      <vt:lpstr>Cloud Fundamentals</vt:lpstr>
      <vt:lpstr>Cloud: Efficiency Versus Control</vt:lpstr>
      <vt:lpstr>Windows Azure</vt:lpstr>
      <vt:lpstr>Windows Azure Application Philosophy:  Design for Failure</vt:lpstr>
      <vt:lpstr>Windows Azure Application Characteristics</vt:lpstr>
      <vt:lpstr>Windows Azure Application Characteristics</vt:lpstr>
      <vt:lpstr>Windows Azure Platform Building Blocks</vt:lpstr>
      <vt:lpstr>Agenda</vt:lpstr>
      <vt:lpstr>Modeling Cloud Applications</vt:lpstr>
      <vt:lpstr>The Windows Azure Service Model</vt:lpstr>
      <vt:lpstr>Availability: Update Domains</vt:lpstr>
      <vt:lpstr>Availability:  Fault Domains</vt:lpstr>
      <vt:lpstr>Role Contents</vt:lpstr>
      <vt:lpstr>Role Types</vt:lpstr>
      <vt:lpstr>Service Model Files</vt:lpstr>
      <vt:lpstr>Deploying a Service to the Cloud: The 10,000 foot view</vt:lpstr>
      <vt:lpstr>Agenda</vt:lpstr>
      <vt:lpstr>The Fabric Controller (FC)</vt:lpstr>
      <vt:lpstr>Sidebar: What’s with all these “Fabrics”?</vt:lpstr>
      <vt:lpstr>Datacenter Architecture</vt:lpstr>
      <vt:lpstr>Windows Azure Datacenters</vt:lpstr>
      <vt:lpstr>High-Level FC Architecture</vt:lpstr>
      <vt:lpstr>Provisioning a Node</vt:lpstr>
      <vt:lpstr>Inside a Node</vt:lpstr>
      <vt:lpstr>Agenda</vt:lpstr>
      <vt:lpstr>Service Deployment Steps</vt:lpstr>
      <vt:lpstr>Service Resource Allocation</vt:lpstr>
      <vt:lpstr>Example Service Allocation</vt:lpstr>
      <vt:lpstr>Provisioning a Role Instance</vt:lpstr>
      <vt:lpstr>Inside a Role VM</vt:lpstr>
      <vt:lpstr>Provisioning VM Role Instances</vt:lpstr>
      <vt:lpstr>Agenda</vt:lpstr>
      <vt:lpstr>Update Types</vt:lpstr>
      <vt:lpstr>Update Type Characteristics</vt:lpstr>
      <vt:lpstr>In-Place Update Detail</vt:lpstr>
      <vt:lpstr>Agenda</vt:lpstr>
      <vt:lpstr>Updating the Host OS</vt:lpstr>
      <vt:lpstr>Example Allocations</vt:lpstr>
      <vt:lpstr>Agenda</vt:lpstr>
      <vt:lpstr>Load Balancer Operation</vt:lpstr>
      <vt:lpstr>Node Health Index</vt:lpstr>
      <vt:lpstr>Node and Role Health Maintenance</vt:lpstr>
      <vt:lpstr>Guest Agent and Role Instance Heartbeats and Timeouts </vt:lpstr>
      <vt:lpstr>Moving a Role Instance (Service Healing)</vt:lpstr>
      <vt:lpstr>Conclusion</vt:lpstr>
      <vt:lpstr>Book Signing and My Last Session</vt:lpstr>
      <vt:lpstr>Track Resources</vt:lpstr>
      <vt:lpstr>Resources</vt:lpstr>
      <vt:lpstr>PowerPoint Presentation</vt:lpstr>
      <vt:lpstr>PowerPoint Presentation</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COS301: Inside Windows Azure:The Cloud Operating System</dc:title>
  <dc:subject>Microsoft TechEd North America</dc:subject>
  <dc:creator>Mark Russinovich</dc:creator>
  <dc:description>Template: Claire Hoover, Silver Fox Productions
Formatting: Dan Tyler, Silver Fox Productions
Event Date: October 28-29
Event Location: Redmond, WA
Audience Type: External</dc:description>
  <cp:lastModifiedBy>Shows</cp:lastModifiedBy>
  <cp:revision>141</cp:revision>
  <cp:lastPrinted>2010-05-11T05:02:34Z</cp:lastPrinted>
  <dcterms:created xsi:type="dcterms:W3CDTF">2010-10-27T19:40:49Z</dcterms:created>
  <dcterms:modified xsi:type="dcterms:W3CDTF">2011-05-19T16:55:59Z</dcterms:modified>
</cp:coreProperties>
</file>